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8288000" cy="10287000"/>
  <p:notesSz cx="6858000" cy="9144000"/>
  <p:embeddedFontLst>
    <p:embeddedFont>
      <p:font typeface="Montserrat Bold" charset="1" panose="00000800000000000000"/>
      <p:regular r:id="rId28"/>
    </p:embeddedFont>
    <p:embeddedFont>
      <p:font typeface="Public Sans Bold Italics" charset="1" panose="00000000000000000000"/>
      <p:regular r:id="rId29"/>
    </p:embeddedFont>
    <p:embeddedFont>
      <p:font typeface="Barlow Medium Italics" charset="1" panose="00000600000000000000"/>
      <p:regular r:id="rId30"/>
    </p:embeddedFont>
    <p:embeddedFont>
      <p:font typeface="Public Sans Bold" charset="1" panose="00000000000000000000"/>
      <p:regular r:id="rId31"/>
    </p:embeddedFont>
    <p:embeddedFont>
      <p:font typeface="Public Sans" charset="1" panose="0000000000000000000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jpe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31.png" Type="http://schemas.openxmlformats.org/officeDocument/2006/relationships/image"/><Relationship Id="rId13" Target="../media/image32.svg" Type="http://schemas.openxmlformats.org/officeDocument/2006/relationships/image"/><Relationship Id="rId14" Target="../media/image62.png" Type="http://schemas.openxmlformats.org/officeDocument/2006/relationships/image"/><Relationship Id="rId15" Target="../media/image63.svg" Type="http://schemas.openxmlformats.org/officeDocument/2006/relationships/image"/><Relationship Id="rId16" Target="../media/image64.png" Type="http://schemas.openxmlformats.org/officeDocument/2006/relationships/image"/><Relationship Id="rId17" Target="../media/image65.svg" Type="http://schemas.openxmlformats.org/officeDocument/2006/relationships/image"/><Relationship Id="rId18" Target="../media/image66.png" Type="http://schemas.openxmlformats.org/officeDocument/2006/relationships/image"/><Relationship Id="rId19" Target="../media/image67.svg" Type="http://schemas.openxmlformats.org/officeDocument/2006/relationships/image"/><Relationship Id="rId2" Target="../media/image1.jpeg" Type="http://schemas.openxmlformats.org/officeDocument/2006/relationships/image"/><Relationship Id="rId3" Target="../media/image61.jpe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Relationship Id="rId8" Target="../media/image2.png" Type="http://schemas.openxmlformats.org/officeDocument/2006/relationships/image"/><Relationship Id="rId9" Target="../media/image3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svg" Type="http://schemas.openxmlformats.org/officeDocument/2006/relationships/image"/><Relationship Id="rId11" Target="../media/image68.png" Type="http://schemas.openxmlformats.org/officeDocument/2006/relationships/image"/><Relationship Id="rId12" Target="../media/image69.svg" Type="http://schemas.openxmlformats.org/officeDocument/2006/relationships/image"/><Relationship Id="rId13" Target="../media/image70.png" Type="http://schemas.openxmlformats.org/officeDocument/2006/relationships/image"/><Relationship Id="rId14" Target="../media/image71.png" Type="http://schemas.openxmlformats.org/officeDocument/2006/relationships/image"/><Relationship Id="rId15" Target="../media/image72.png" Type="http://schemas.openxmlformats.org/officeDocument/2006/relationships/image"/><Relationship Id="rId16" Target="../media/image73.svg" Type="http://schemas.openxmlformats.org/officeDocument/2006/relationships/image"/><Relationship Id="rId17" Target="../media/image74.png" Type="http://schemas.openxmlformats.org/officeDocument/2006/relationships/image"/><Relationship Id="rId18" Target="../media/image75.svg" Type="http://schemas.openxmlformats.org/officeDocument/2006/relationships/image"/><Relationship Id="rId19" Target="../media/image76.png" Type="http://schemas.openxmlformats.org/officeDocument/2006/relationships/image"/><Relationship Id="rId2" Target="../media/image13.jpeg" Type="http://schemas.openxmlformats.org/officeDocument/2006/relationships/image"/><Relationship Id="rId20" Target="../media/image77.svg" Type="http://schemas.openxmlformats.org/officeDocument/2006/relationships/image"/><Relationship Id="rId21" Target="../media/image78.png" Type="http://schemas.openxmlformats.org/officeDocument/2006/relationships/image"/><Relationship Id="rId22" Target="../media/image79.svg" Type="http://schemas.openxmlformats.org/officeDocument/2006/relationships/image"/><Relationship Id="rId23" Target="../media/image80.png" Type="http://schemas.openxmlformats.org/officeDocument/2006/relationships/image"/><Relationship Id="rId24" Target="../media/image81.svg" Type="http://schemas.openxmlformats.org/officeDocument/2006/relationships/image"/><Relationship Id="rId25" Target="../media/image47.png" Type="http://schemas.openxmlformats.org/officeDocument/2006/relationships/image"/><Relationship Id="rId26" Target="../media/image48.svg" Type="http://schemas.openxmlformats.org/officeDocument/2006/relationships/image"/><Relationship Id="rId27" Target="../media/image82.png" Type="http://schemas.openxmlformats.org/officeDocument/2006/relationships/image"/><Relationship Id="rId28" Target="../media/image83.sv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2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1.svg" Type="http://schemas.openxmlformats.org/officeDocument/2006/relationships/image"/><Relationship Id="rId11" Target="../media/image8.png" Type="http://schemas.openxmlformats.org/officeDocument/2006/relationships/image"/><Relationship Id="rId12" Target="../media/image9.svg" Type="http://schemas.openxmlformats.org/officeDocument/2006/relationships/image"/><Relationship Id="rId13" Target="../media/image21.png" Type="http://schemas.openxmlformats.org/officeDocument/2006/relationships/image"/><Relationship Id="rId14" Target="../media/image22.svg" Type="http://schemas.openxmlformats.org/officeDocument/2006/relationships/image"/><Relationship Id="rId15" Target="../media/image68.png" Type="http://schemas.openxmlformats.org/officeDocument/2006/relationships/image"/><Relationship Id="rId16" Target="../media/image69.svg" Type="http://schemas.openxmlformats.org/officeDocument/2006/relationships/image"/><Relationship Id="rId17" Target="../media/image92.png" Type="http://schemas.openxmlformats.org/officeDocument/2006/relationships/image"/><Relationship Id="rId18" Target="../media/image93.png" Type="http://schemas.openxmlformats.org/officeDocument/2006/relationships/image"/><Relationship Id="rId19" Target="../media/image94.png" Type="http://schemas.openxmlformats.org/officeDocument/2006/relationships/image"/><Relationship Id="rId2" Target="../media/image13.jpeg" Type="http://schemas.openxmlformats.org/officeDocument/2006/relationships/image"/><Relationship Id="rId20" Target="../media/image95.png" Type="http://schemas.openxmlformats.org/officeDocument/2006/relationships/image"/><Relationship Id="rId3" Target="../media/image84.png" Type="http://schemas.openxmlformats.org/officeDocument/2006/relationships/image"/><Relationship Id="rId4" Target="../media/image85.svg" Type="http://schemas.openxmlformats.org/officeDocument/2006/relationships/image"/><Relationship Id="rId5" Target="../media/image86.png" Type="http://schemas.openxmlformats.org/officeDocument/2006/relationships/image"/><Relationship Id="rId6" Target="../media/image87.svg" Type="http://schemas.openxmlformats.org/officeDocument/2006/relationships/image"/><Relationship Id="rId7" Target="../media/image88.png" Type="http://schemas.openxmlformats.org/officeDocument/2006/relationships/image"/><Relationship Id="rId8" Target="../media/image89.svg" Type="http://schemas.openxmlformats.org/officeDocument/2006/relationships/image"/><Relationship Id="rId9" Target="../media/image90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21.png" Type="http://schemas.openxmlformats.org/officeDocument/2006/relationships/image"/><Relationship Id="rId12" Target="../media/image22.svg" Type="http://schemas.openxmlformats.org/officeDocument/2006/relationships/image"/><Relationship Id="rId13" Target="../media/image68.png" Type="http://schemas.openxmlformats.org/officeDocument/2006/relationships/image"/><Relationship Id="rId14" Target="../media/image69.svg" Type="http://schemas.openxmlformats.org/officeDocument/2006/relationships/image"/><Relationship Id="rId15" Target="../media/image96.jpeg" Type="http://schemas.openxmlformats.org/officeDocument/2006/relationships/image"/><Relationship Id="rId16" Target="../media/image97.jpeg" Type="http://schemas.openxmlformats.org/officeDocument/2006/relationships/image"/><Relationship Id="rId17" Target="../media/image98.jpeg" Type="http://schemas.openxmlformats.org/officeDocument/2006/relationships/image"/><Relationship Id="rId2" Target="../media/image13.jpeg" Type="http://schemas.openxmlformats.org/officeDocument/2006/relationships/image"/><Relationship Id="rId3" Target="../media/image84.png" Type="http://schemas.openxmlformats.org/officeDocument/2006/relationships/image"/><Relationship Id="rId4" Target="../media/image85.svg" Type="http://schemas.openxmlformats.org/officeDocument/2006/relationships/image"/><Relationship Id="rId5" Target="../media/image86.png" Type="http://schemas.openxmlformats.org/officeDocument/2006/relationships/image"/><Relationship Id="rId6" Target="../media/image87.svg" Type="http://schemas.openxmlformats.org/officeDocument/2006/relationships/image"/><Relationship Id="rId7" Target="../media/image88.png" Type="http://schemas.openxmlformats.org/officeDocument/2006/relationships/image"/><Relationship Id="rId8" Target="../media/image89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21.png" Type="http://schemas.openxmlformats.org/officeDocument/2006/relationships/image"/><Relationship Id="rId12" Target="../media/image22.svg" Type="http://schemas.openxmlformats.org/officeDocument/2006/relationships/image"/><Relationship Id="rId13" Target="../media/image68.png" Type="http://schemas.openxmlformats.org/officeDocument/2006/relationships/image"/><Relationship Id="rId14" Target="../media/image69.svg" Type="http://schemas.openxmlformats.org/officeDocument/2006/relationships/image"/><Relationship Id="rId15" Target="../media/image99.png" Type="http://schemas.openxmlformats.org/officeDocument/2006/relationships/image"/><Relationship Id="rId16" Target="../media/image100.png" Type="http://schemas.openxmlformats.org/officeDocument/2006/relationships/image"/><Relationship Id="rId17" Target="../media/image86.png" Type="http://schemas.openxmlformats.org/officeDocument/2006/relationships/image"/><Relationship Id="rId18" Target="../media/image87.svg" Type="http://schemas.openxmlformats.org/officeDocument/2006/relationships/image"/><Relationship Id="rId2" Target="../media/image13.jpeg" Type="http://schemas.openxmlformats.org/officeDocument/2006/relationships/image"/><Relationship Id="rId3" Target="../media/image84.png" Type="http://schemas.openxmlformats.org/officeDocument/2006/relationships/image"/><Relationship Id="rId4" Target="../media/image85.svg" Type="http://schemas.openxmlformats.org/officeDocument/2006/relationships/image"/><Relationship Id="rId5" Target="../media/image88.png" Type="http://schemas.openxmlformats.org/officeDocument/2006/relationships/image"/><Relationship Id="rId6" Target="../media/image89.svg" Type="http://schemas.openxmlformats.org/officeDocument/2006/relationships/image"/><Relationship Id="rId7" Target="../media/image90.png" Type="http://schemas.openxmlformats.org/officeDocument/2006/relationships/image"/><Relationship Id="rId8" Target="../media/image91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1.svg" Type="http://schemas.openxmlformats.org/officeDocument/2006/relationships/image"/><Relationship Id="rId11" Target="../media/image8.png" Type="http://schemas.openxmlformats.org/officeDocument/2006/relationships/image"/><Relationship Id="rId12" Target="../media/image9.svg" Type="http://schemas.openxmlformats.org/officeDocument/2006/relationships/image"/><Relationship Id="rId13" Target="../media/image21.png" Type="http://schemas.openxmlformats.org/officeDocument/2006/relationships/image"/><Relationship Id="rId14" Target="../media/image22.svg" Type="http://schemas.openxmlformats.org/officeDocument/2006/relationships/image"/><Relationship Id="rId15" Target="../media/image68.png" Type="http://schemas.openxmlformats.org/officeDocument/2006/relationships/image"/><Relationship Id="rId16" Target="../media/image69.svg" Type="http://schemas.openxmlformats.org/officeDocument/2006/relationships/image"/><Relationship Id="rId17" Target="../media/image101.png" Type="http://schemas.openxmlformats.org/officeDocument/2006/relationships/image"/><Relationship Id="rId18" Target="../media/image102.svg" Type="http://schemas.openxmlformats.org/officeDocument/2006/relationships/image"/><Relationship Id="rId19" Target="../media/image103.png" Type="http://schemas.openxmlformats.org/officeDocument/2006/relationships/image"/><Relationship Id="rId2" Target="../media/image13.jpeg" Type="http://schemas.openxmlformats.org/officeDocument/2006/relationships/image"/><Relationship Id="rId20" Target="../media/image104.svg" Type="http://schemas.openxmlformats.org/officeDocument/2006/relationships/image"/><Relationship Id="rId21" Target="../media/image105.png" Type="http://schemas.openxmlformats.org/officeDocument/2006/relationships/image"/><Relationship Id="rId22" Target="../media/image106.png" Type="http://schemas.openxmlformats.org/officeDocument/2006/relationships/image"/><Relationship Id="rId23" Target="../media/image107.png" Type="http://schemas.openxmlformats.org/officeDocument/2006/relationships/image"/><Relationship Id="rId3" Target="../media/image84.png" Type="http://schemas.openxmlformats.org/officeDocument/2006/relationships/image"/><Relationship Id="rId4" Target="../media/image85.svg" Type="http://schemas.openxmlformats.org/officeDocument/2006/relationships/image"/><Relationship Id="rId5" Target="../media/image86.png" Type="http://schemas.openxmlformats.org/officeDocument/2006/relationships/image"/><Relationship Id="rId6" Target="../media/image87.svg" Type="http://schemas.openxmlformats.org/officeDocument/2006/relationships/image"/><Relationship Id="rId7" Target="../media/image88.png" Type="http://schemas.openxmlformats.org/officeDocument/2006/relationships/image"/><Relationship Id="rId8" Target="../media/image89.svg" Type="http://schemas.openxmlformats.org/officeDocument/2006/relationships/image"/><Relationship Id="rId9" Target="../media/image90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1.svg" Type="http://schemas.openxmlformats.org/officeDocument/2006/relationships/image"/><Relationship Id="rId11" Target="../media/image8.png" Type="http://schemas.openxmlformats.org/officeDocument/2006/relationships/image"/><Relationship Id="rId12" Target="../media/image9.svg" Type="http://schemas.openxmlformats.org/officeDocument/2006/relationships/image"/><Relationship Id="rId13" Target="../media/image21.png" Type="http://schemas.openxmlformats.org/officeDocument/2006/relationships/image"/><Relationship Id="rId14" Target="../media/image22.svg" Type="http://schemas.openxmlformats.org/officeDocument/2006/relationships/image"/><Relationship Id="rId15" Target="../media/image68.png" Type="http://schemas.openxmlformats.org/officeDocument/2006/relationships/image"/><Relationship Id="rId16" Target="../media/image69.svg" Type="http://schemas.openxmlformats.org/officeDocument/2006/relationships/image"/><Relationship Id="rId17" Target="../media/image101.png" Type="http://schemas.openxmlformats.org/officeDocument/2006/relationships/image"/><Relationship Id="rId18" Target="../media/image102.svg" Type="http://schemas.openxmlformats.org/officeDocument/2006/relationships/image"/><Relationship Id="rId19" Target="../media/image108.png" Type="http://schemas.openxmlformats.org/officeDocument/2006/relationships/image"/><Relationship Id="rId2" Target="../media/image13.jpeg" Type="http://schemas.openxmlformats.org/officeDocument/2006/relationships/image"/><Relationship Id="rId20" Target="../media/image109.png" Type="http://schemas.openxmlformats.org/officeDocument/2006/relationships/image"/><Relationship Id="rId3" Target="../media/image84.png" Type="http://schemas.openxmlformats.org/officeDocument/2006/relationships/image"/><Relationship Id="rId4" Target="../media/image85.svg" Type="http://schemas.openxmlformats.org/officeDocument/2006/relationships/image"/><Relationship Id="rId5" Target="../media/image86.png" Type="http://schemas.openxmlformats.org/officeDocument/2006/relationships/image"/><Relationship Id="rId6" Target="../media/image87.svg" Type="http://schemas.openxmlformats.org/officeDocument/2006/relationships/image"/><Relationship Id="rId7" Target="../media/image88.png" Type="http://schemas.openxmlformats.org/officeDocument/2006/relationships/image"/><Relationship Id="rId8" Target="../media/image89.svg" Type="http://schemas.openxmlformats.org/officeDocument/2006/relationships/image"/><Relationship Id="rId9" Target="../media/image90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svg" Type="http://schemas.openxmlformats.org/officeDocument/2006/relationships/image"/><Relationship Id="rId11" Target="../media/image68.png" Type="http://schemas.openxmlformats.org/officeDocument/2006/relationships/image"/><Relationship Id="rId12" Target="../media/image69.svg" Type="http://schemas.openxmlformats.org/officeDocument/2006/relationships/image"/><Relationship Id="rId13" Target="../media/image110.png" Type="http://schemas.openxmlformats.org/officeDocument/2006/relationships/image"/><Relationship Id="rId14" Target="../media/image111.png" Type="http://schemas.openxmlformats.org/officeDocument/2006/relationships/image"/><Relationship Id="rId2" Target="../media/image13.jpeg" Type="http://schemas.openxmlformats.org/officeDocument/2006/relationships/image"/><Relationship Id="rId3" Target="../media/image84.png" Type="http://schemas.openxmlformats.org/officeDocument/2006/relationships/image"/><Relationship Id="rId4" Target="../media/image85.svg" Type="http://schemas.openxmlformats.org/officeDocument/2006/relationships/image"/><Relationship Id="rId5" Target="../media/image88.png" Type="http://schemas.openxmlformats.org/officeDocument/2006/relationships/image"/><Relationship Id="rId6" Target="../media/image89.sv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21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1.svg" Type="http://schemas.openxmlformats.org/officeDocument/2006/relationships/image"/><Relationship Id="rId11" Target="../media/image8.png" Type="http://schemas.openxmlformats.org/officeDocument/2006/relationships/image"/><Relationship Id="rId12" Target="../media/image9.svg" Type="http://schemas.openxmlformats.org/officeDocument/2006/relationships/image"/><Relationship Id="rId13" Target="../media/image21.png" Type="http://schemas.openxmlformats.org/officeDocument/2006/relationships/image"/><Relationship Id="rId14" Target="../media/image22.svg" Type="http://schemas.openxmlformats.org/officeDocument/2006/relationships/image"/><Relationship Id="rId15" Target="../media/image68.png" Type="http://schemas.openxmlformats.org/officeDocument/2006/relationships/image"/><Relationship Id="rId16" Target="../media/image69.svg" Type="http://schemas.openxmlformats.org/officeDocument/2006/relationships/image"/><Relationship Id="rId17" Target="../media/image101.png" Type="http://schemas.openxmlformats.org/officeDocument/2006/relationships/image"/><Relationship Id="rId18" Target="../media/image102.svg" Type="http://schemas.openxmlformats.org/officeDocument/2006/relationships/image"/><Relationship Id="rId19" Target="../media/image103.png" Type="http://schemas.openxmlformats.org/officeDocument/2006/relationships/image"/><Relationship Id="rId2" Target="../media/image13.jpeg" Type="http://schemas.openxmlformats.org/officeDocument/2006/relationships/image"/><Relationship Id="rId20" Target="../media/image104.svg" Type="http://schemas.openxmlformats.org/officeDocument/2006/relationships/image"/><Relationship Id="rId21" Target="../media/image112.png" Type="http://schemas.openxmlformats.org/officeDocument/2006/relationships/image"/><Relationship Id="rId22" Target="../media/image113.png" Type="http://schemas.openxmlformats.org/officeDocument/2006/relationships/image"/><Relationship Id="rId23" Target="../media/image114.png" Type="http://schemas.openxmlformats.org/officeDocument/2006/relationships/image"/><Relationship Id="rId3" Target="../media/image84.png" Type="http://schemas.openxmlformats.org/officeDocument/2006/relationships/image"/><Relationship Id="rId4" Target="../media/image85.svg" Type="http://schemas.openxmlformats.org/officeDocument/2006/relationships/image"/><Relationship Id="rId5" Target="../media/image86.png" Type="http://schemas.openxmlformats.org/officeDocument/2006/relationships/image"/><Relationship Id="rId6" Target="../media/image87.svg" Type="http://schemas.openxmlformats.org/officeDocument/2006/relationships/image"/><Relationship Id="rId7" Target="../media/image88.png" Type="http://schemas.openxmlformats.org/officeDocument/2006/relationships/image"/><Relationship Id="rId8" Target="../media/image89.svg" Type="http://schemas.openxmlformats.org/officeDocument/2006/relationships/image"/><Relationship Id="rId9" Target="../media/image90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1.svg" Type="http://schemas.openxmlformats.org/officeDocument/2006/relationships/image"/><Relationship Id="rId11" Target="../media/image122.png" Type="http://schemas.openxmlformats.org/officeDocument/2006/relationships/image"/><Relationship Id="rId12" Target="../media/image123.svg" Type="http://schemas.openxmlformats.org/officeDocument/2006/relationships/image"/><Relationship Id="rId13" Target="../media/image17.png" Type="http://schemas.openxmlformats.org/officeDocument/2006/relationships/image"/><Relationship Id="rId14" Target="../media/image18.svg" Type="http://schemas.openxmlformats.org/officeDocument/2006/relationships/image"/><Relationship Id="rId15" Target="../media/image8.png" Type="http://schemas.openxmlformats.org/officeDocument/2006/relationships/image"/><Relationship Id="rId16" Target="../media/image9.svg" Type="http://schemas.openxmlformats.org/officeDocument/2006/relationships/image"/><Relationship Id="rId2" Target="../media/image13.jpeg" Type="http://schemas.openxmlformats.org/officeDocument/2006/relationships/image"/><Relationship Id="rId3" Target="../media/image115.jpeg" Type="http://schemas.openxmlformats.org/officeDocument/2006/relationships/image"/><Relationship Id="rId4" Target="../media/image4.png" Type="http://schemas.openxmlformats.org/officeDocument/2006/relationships/image"/><Relationship Id="rId5" Target="../media/image116.png" Type="http://schemas.openxmlformats.org/officeDocument/2006/relationships/image"/><Relationship Id="rId6" Target="../media/image117.svg" Type="http://schemas.openxmlformats.org/officeDocument/2006/relationships/image"/><Relationship Id="rId7" Target="../media/image118.png" Type="http://schemas.openxmlformats.org/officeDocument/2006/relationships/image"/><Relationship Id="rId8" Target="../media/image119.svg" Type="http://schemas.openxmlformats.org/officeDocument/2006/relationships/image"/><Relationship Id="rId9" Target="../media/image12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2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1.svg" Type="http://schemas.openxmlformats.org/officeDocument/2006/relationships/image"/><Relationship Id="rId11" Target="../media/image122.png" Type="http://schemas.openxmlformats.org/officeDocument/2006/relationships/image"/><Relationship Id="rId12" Target="../media/image123.svg" Type="http://schemas.openxmlformats.org/officeDocument/2006/relationships/image"/><Relationship Id="rId13" Target="../media/image17.png" Type="http://schemas.openxmlformats.org/officeDocument/2006/relationships/image"/><Relationship Id="rId14" Target="../media/image18.svg" Type="http://schemas.openxmlformats.org/officeDocument/2006/relationships/image"/><Relationship Id="rId15" Target="../media/image8.png" Type="http://schemas.openxmlformats.org/officeDocument/2006/relationships/image"/><Relationship Id="rId16" Target="../media/image9.svg" Type="http://schemas.openxmlformats.org/officeDocument/2006/relationships/image"/><Relationship Id="rId2" Target="../media/image13.jpeg" Type="http://schemas.openxmlformats.org/officeDocument/2006/relationships/image"/><Relationship Id="rId3" Target="../media/image124.jpeg" Type="http://schemas.openxmlformats.org/officeDocument/2006/relationships/image"/><Relationship Id="rId4" Target="../media/image4.png" Type="http://schemas.openxmlformats.org/officeDocument/2006/relationships/image"/><Relationship Id="rId5" Target="../media/image116.png" Type="http://schemas.openxmlformats.org/officeDocument/2006/relationships/image"/><Relationship Id="rId6" Target="../media/image117.svg" Type="http://schemas.openxmlformats.org/officeDocument/2006/relationships/image"/><Relationship Id="rId7" Target="../media/image118.png" Type="http://schemas.openxmlformats.org/officeDocument/2006/relationships/image"/><Relationship Id="rId8" Target="../media/image119.svg" Type="http://schemas.openxmlformats.org/officeDocument/2006/relationships/image"/><Relationship Id="rId9" Target="../media/image120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0.png" Type="http://schemas.openxmlformats.org/officeDocument/2006/relationships/image"/><Relationship Id="rId11" Target="../media/image131.svg" Type="http://schemas.openxmlformats.org/officeDocument/2006/relationships/image"/><Relationship Id="rId12" Target="../media/image132.png" Type="http://schemas.openxmlformats.org/officeDocument/2006/relationships/image"/><Relationship Id="rId13" Target="../media/image133.svg" Type="http://schemas.openxmlformats.org/officeDocument/2006/relationships/image"/><Relationship Id="rId14" Target="../media/image17.png" Type="http://schemas.openxmlformats.org/officeDocument/2006/relationships/image"/><Relationship Id="rId15" Target="../media/image18.svg" Type="http://schemas.openxmlformats.org/officeDocument/2006/relationships/image"/><Relationship Id="rId16" Target="../media/image134.jpeg" Type="http://schemas.openxmlformats.org/officeDocument/2006/relationships/image"/><Relationship Id="rId17" Target="../media/image135.png" Type="http://schemas.openxmlformats.org/officeDocument/2006/relationships/image"/><Relationship Id="rId18" Target="../media/image136.png" Type="http://schemas.openxmlformats.org/officeDocument/2006/relationships/image"/><Relationship Id="rId2" Target="../media/image1.jpeg" Type="http://schemas.openxmlformats.org/officeDocument/2006/relationships/image"/><Relationship Id="rId3" Target="../media/image125.png" Type="http://schemas.openxmlformats.org/officeDocument/2006/relationships/image"/><Relationship Id="rId4" Target="../media/image126.svg" Type="http://schemas.openxmlformats.org/officeDocument/2006/relationships/image"/><Relationship Id="rId5" Target="../media/image127.jpeg" Type="http://schemas.openxmlformats.org/officeDocument/2006/relationships/image"/><Relationship Id="rId6" Target="../media/image116.png" Type="http://schemas.openxmlformats.org/officeDocument/2006/relationships/image"/><Relationship Id="rId7" Target="../media/image117.svg" Type="http://schemas.openxmlformats.org/officeDocument/2006/relationships/image"/><Relationship Id="rId8" Target="../media/image128.png" Type="http://schemas.openxmlformats.org/officeDocument/2006/relationships/image"/><Relationship Id="rId9" Target="../media/image129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3.svg" Type="http://schemas.openxmlformats.org/officeDocument/2006/relationships/image"/><Relationship Id="rId11" Target="../media/image144.png" Type="http://schemas.openxmlformats.org/officeDocument/2006/relationships/image"/><Relationship Id="rId12" Target="../media/image145.svg" Type="http://schemas.openxmlformats.org/officeDocument/2006/relationships/image"/><Relationship Id="rId13" Target="../media/image146.png" Type="http://schemas.openxmlformats.org/officeDocument/2006/relationships/image"/><Relationship Id="rId14" Target="../media/image147.svg" Type="http://schemas.openxmlformats.org/officeDocument/2006/relationships/image"/><Relationship Id="rId15" Target="../media/image8.png" Type="http://schemas.openxmlformats.org/officeDocument/2006/relationships/image"/><Relationship Id="rId16" Target="../media/image9.svg" Type="http://schemas.openxmlformats.org/officeDocument/2006/relationships/image"/><Relationship Id="rId17" Target="../media/image135.png" Type="http://schemas.openxmlformats.org/officeDocument/2006/relationships/image"/><Relationship Id="rId2" Target="../media/image1.jpeg" Type="http://schemas.openxmlformats.org/officeDocument/2006/relationships/image"/><Relationship Id="rId3" Target="../media/image137.png" Type="http://schemas.openxmlformats.org/officeDocument/2006/relationships/image"/><Relationship Id="rId4" Target="../media/image138.svg" Type="http://schemas.openxmlformats.org/officeDocument/2006/relationships/image"/><Relationship Id="rId5" Target="../media/image4.png" Type="http://schemas.openxmlformats.org/officeDocument/2006/relationships/image"/><Relationship Id="rId6" Target="../media/image139.jpeg" Type="http://schemas.openxmlformats.org/officeDocument/2006/relationships/image"/><Relationship Id="rId7" Target="../media/image140.png" Type="http://schemas.openxmlformats.org/officeDocument/2006/relationships/image"/><Relationship Id="rId8" Target="../media/image141.svg" Type="http://schemas.openxmlformats.org/officeDocument/2006/relationships/image"/><Relationship Id="rId9" Target="../media/image14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svg" Type="http://schemas.openxmlformats.org/officeDocument/2006/relationships/image"/><Relationship Id="rId11" Target="../media/image8.png" Type="http://schemas.openxmlformats.org/officeDocument/2006/relationships/image"/><Relationship Id="rId12" Target="../media/image9.svg" Type="http://schemas.openxmlformats.org/officeDocument/2006/relationships/image"/><Relationship Id="rId13" Target="../media/image19.png" Type="http://schemas.openxmlformats.org/officeDocument/2006/relationships/image"/><Relationship Id="rId14" Target="../media/image20.svg" Type="http://schemas.openxmlformats.org/officeDocument/2006/relationships/image"/><Relationship Id="rId15" Target="../media/image21.png" Type="http://schemas.openxmlformats.org/officeDocument/2006/relationships/image"/><Relationship Id="rId16" Target="../media/image22.svg" Type="http://schemas.openxmlformats.org/officeDocument/2006/relationships/image"/><Relationship Id="rId17" Target="../media/image23.png" Type="http://schemas.openxmlformats.org/officeDocument/2006/relationships/image"/><Relationship Id="rId2" Target="../media/image13.jpe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4.png" Type="http://schemas.openxmlformats.org/officeDocument/2006/relationships/image"/><Relationship Id="rId6" Target="../media/image16.jpeg" Type="http://schemas.openxmlformats.org/officeDocument/2006/relationships/image"/><Relationship Id="rId7" Target="../media/image2.png" Type="http://schemas.openxmlformats.org/officeDocument/2006/relationships/image"/><Relationship Id="rId8" Target="../media/image3.sv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4.jpe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25.png" Type="http://schemas.openxmlformats.org/officeDocument/2006/relationships/image"/><Relationship Id="rId7" Target="../media/image26.svg" Type="http://schemas.openxmlformats.org/officeDocument/2006/relationships/image"/><Relationship Id="rId8" Target="../media/image21.png" Type="http://schemas.openxmlformats.org/officeDocument/2006/relationships/image"/><Relationship Id="rId9" Target="../media/image22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4.jpe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25.png" Type="http://schemas.openxmlformats.org/officeDocument/2006/relationships/image"/><Relationship Id="rId7" Target="../media/image26.svg" Type="http://schemas.openxmlformats.org/officeDocument/2006/relationships/image"/><Relationship Id="rId8" Target="../media/image21.png" Type="http://schemas.openxmlformats.org/officeDocument/2006/relationships/image"/><Relationship Id="rId9" Target="../media/image22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svg" Type="http://schemas.openxmlformats.org/officeDocument/2006/relationships/image"/><Relationship Id="rId11" Target="../media/image8.png" Type="http://schemas.openxmlformats.org/officeDocument/2006/relationships/image"/><Relationship Id="rId12" Target="../media/image9.svg" Type="http://schemas.openxmlformats.org/officeDocument/2006/relationships/image"/><Relationship Id="rId13" Target="../media/image31.png" Type="http://schemas.openxmlformats.org/officeDocument/2006/relationships/image"/><Relationship Id="rId14" Target="../media/image32.svg" Type="http://schemas.openxmlformats.org/officeDocument/2006/relationships/image"/><Relationship Id="rId15" Target="../media/image33.png" Type="http://schemas.openxmlformats.org/officeDocument/2006/relationships/image"/><Relationship Id="rId16" Target="../media/image34.svg" Type="http://schemas.openxmlformats.org/officeDocument/2006/relationships/image"/><Relationship Id="rId17" Target="../media/image35.png" Type="http://schemas.openxmlformats.org/officeDocument/2006/relationships/image"/><Relationship Id="rId18" Target="../media/image36.svg" Type="http://schemas.openxmlformats.org/officeDocument/2006/relationships/image"/><Relationship Id="rId19" Target="../media/image37.png" Type="http://schemas.openxmlformats.org/officeDocument/2006/relationships/image"/><Relationship Id="rId2" Target="../media/image1.jpeg" Type="http://schemas.openxmlformats.org/officeDocument/2006/relationships/image"/><Relationship Id="rId20" Target="../media/image38.sv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Relationship Id="rId7" Target="../media/image2.png" Type="http://schemas.openxmlformats.org/officeDocument/2006/relationships/image"/><Relationship Id="rId8" Target="../media/image3.sv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31.png" Type="http://schemas.openxmlformats.org/officeDocument/2006/relationships/image"/><Relationship Id="rId12" Target="../media/image32.svg" Type="http://schemas.openxmlformats.org/officeDocument/2006/relationships/image"/><Relationship Id="rId13" Target="../media/image39.png" Type="http://schemas.openxmlformats.org/officeDocument/2006/relationships/image"/><Relationship Id="rId14" Target="../media/image40.svg" Type="http://schemas.openxmlformats.org/officeDocument/2006/relationships/image"/><Relationship Id="rId15" Target="../media/image41.png" Type="http://schemas.openxmlformats.org/officeDocument/2006/relationships/image"/><Relationship Id="rId16" Target="../media/image42.svg" Type="http://schemas.openxmlformats.org/officeDocument/2006/relationships/image"/><Relationship Id="rId17" Target="../media/image43.png" Type="http://schemas.openxmlformats.org/officeDocument/2006/relationships/image"/><Relationship Id="rId18" Target="../media/image44.svg" Type="http://schemas.openxmlformats.org/officeDocument/2006/relationships/image"/><Relationship Id="rId19" Target="../media/image45.png" Type="http://schemas.openxmlformats.org/officeDocument/2006/relationships/image"/><Relationship Id="rId2" Target="../media/image1.jpeg" Type="http://schemas.openxmlformats.org/officeDocument/2006/relationships/image"/><Relationship Id="rId20" Target="../media/image46.svg" Type="http://schemas.openxmlformats.org/officeDocument/2006/relationships/image"/><Relationship Id="rId21" Target="../media/image47.png" Type="http://schemas.openxmlformats.org/officeDocument/2006/relationships/image"/><Relationship Id="rId22" Target="../media/image48.svg" Type="http://schemas.openxmlformats.org/officeDocument/2006/relationships/image"/><Relationship Id="rId23" Target="../media/image49.png" Type="http://schemas.openxmlformats.org/officeDocument/2006/relationships/image"/><Relationship Id="rId24" Target="../media/image50.sv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Relationship Id="rId7" Target="../media/image2.png" Type="http://schemas.openxmlformats.org/officeDocument/2006/relationships/image"/><Relationship Id="rId8" Target="../media/image3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svg" Type="http://schemas.openxmlformats.org/officeDocument/2006/relationships/image"/><Relationship Id="rId11" Target="../media/image8.png" Type="http://schemas.openxmlformats.org/officeDocument/2006/relationships/image"/><Relationship Id="rId12" Target="../media/image9.svg" Type="http://schemas.openxmlformats.org/officeDocument/2006/relationships/image"/><Relationship Id="rId13" Target="../media/image31.png" Type="http://schemas.openxmlformats.org/officeDocument/2006/relationships/image"/><Relationship Id="rId14" Target="../media/image32.svg" Type="http://schemas.openxmlformats.org/officeDocument/2006/relationships/image"/><Relationship Id="rId15" Target="../media/image51.png" Type="http://schemas.openxmlformats.org/officeDocument/2006/relationships/image"/><Relationship Id="rId16" Target="../media/image52.svg" Type="http://schemas.openxmlformats.org/officeDocument/2006/relationships/image"/><Relationship Id="rId17" Target="../media/image53.png" Type="http://schemas.openxmlformats.org/officeDocument/2006/relationships/image"/><Relationship Id="rId18" Target="../media/image54.svg" Type="http://schemas.openxmlformats.org/officeDocument/2006/relationships/image"/><Relationship Id="rId19" Target="../media/image55.png" Type="http://schemas.openxmlformats.org/officeDocument/2006/relationships/image"/><Relationship Id="rId2" Target="../media/image1.jpeg" Type="http://schemas.openxmlformats.org/officeDocument/2006/relationships/image"/><Relationship Id="rId20" Target="../media/image56.svg" Type="http://schemas.openxmlformats.org/officeDocument/2006/relationships/image"/><Relationship Id="rId21" Target="../media/image57.png" Type="http://schemas.openxmlformats.org/officeDocument/2006/relationships/image"/><Relationship Id="rId22" Target="../media/image58.svg" Type="http://schemas.openxmlformats.org/officeDocument/2006/relationships/image"/><Relationship Id="rId23" Target="../media/image59.png" Type="http://schemas.openxmlformats.org/officeDocument/2006/relationships/image"/><Relationship Id="rId24" Target="../media/image60.sv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Relationship Id="rId7" Target="../media/image2.png" Type="http://schemas.openxmlformats.org/officeDocument/2006/relationships/image"/><Relationship Id="rId8" Target="../media/image3.svg" Type="http://schemas.openxmlformats.org/officeDocument/2006/relationships/image"/><Relationship Id="rId9" Target="../media/image3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66011" y="4395746"/>
            <a:ext cx="3859024" cy="3342880"/>
          </a:xfrm>
          <a:custGeom>
            <a:avLst/>
            <a:gdLst/>
            <a:ahLst/>
            <a:cxnLst/>
            <a:rect r="r" b="b" t="t" l="l"/>
            <a:pathLst>
              <a:path h="3342880" w="3859024">
                <a:moveTo>
                  <a:pt x="0" y="0"/>
                </a:moveTo>
                <a:lnTo>
                  <a:pt x="3859025" y="0"/>
                </a:lnTo>
                <a:lnTo>
                  <a:pt x="3859025" y="3342879"/>
                </a:lnTo>
                <a:lnTo>
                  <a:pt x="0" y="3342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905419" y="1891834"/>
            <a:ext cx="10058175" cy="8758373"/>
            <a:chOff x="0" y="0"/>
            <a:chExt cx="802162" cy="6985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5025" y="0"/>
              <a:ext cx="792111" cy="698500"/>
            </a:xfrm>
            <a:custGeom>
              <a:avLst/>
              <a:gdLst/>
              <a:ahLst/>
              <a:cxnLst/>
              <a:rect r="r" b="b" t="t" l="l"/>
              <a:pathLst>
                <a:path h="698500" w="792111">
                  <a:moveTo>
                    <a:pt x="783976" y="371870"/>
                  </a:moveTo>
                  <a:lnTo>
                    <a:pt x="607098" y="675880"/>
                  </a:lnTo>
                  <a:cubicBezTo>
                    <a:pt x="598950" y="689884"/>
                    <a:pt x="583969" y="698500"/>
                    <a:pt x="567767" y="698500"/>
                  </a:cubicBezTo>
                  <a:lnTo>
                    <a:pt x="224345" y="698500"/>
                  </a:lnTo>
                  <a:cubicBezTo>
                    <a:pt x="208143" y="698500"/>
                    <a:pt x="193162" y="689884"/>
                    <a:pt x="185014" y="675880"/>
                  </a:cubicBezTo>
                  <a:lnTo>
                    <a:pt x="8136" y="371870"/>
                  </a:lnTo>
                  <a:cubicBezTo>
                    <a:pt x="0" y="357887"/>
                    <a:pt x="0" y="340613"/>
                    <a:pt x="8136" y="326630"/>
                  </a:cubicBezTo>
                  <a:lnTo>
                    <a:pt x="185014" y="22620"/>
                  </a:lnTo>
                  <a:cubicBezTo>
                    <a:pt x="193162" y="8616"/>
                    <a:pt x="208143" y="0"/>
                    <a:pt x="224345" y="0"/>
                  </a:cubicBezTo>
                  <a:lnTo>
                    <a:pt x="567767" y="0"/>
                  </a:lnTo>
                  <a:cubicBezTo>
                    <a:pt x="583969" y="0"/>
                    <a:pt x="598950" y="8616"/>
                    <a:pt x="607098" y="22620"/>
                  </a:cubicBezTo>
                  <a:lnTo>
                    <a:pt x="783976" y="326630"/>
                  </a:lnTo>
                  <a:cubicBezTo>
                    <a:pt x="792112" y="340613"/>
                    <a:pt x="792112" y="357887"/>
                    <a:pt x="783976" y="371870"/>
                  </a:cubicBezTo>
                  <a:close/>
                </a:path>
              </a:pathLst>
            </a:custGeom>
            <a:solidFill>
              <a:srgbClr val="243B55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114300" y="-47625"/>
              <a:ext cx="573562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3125550" y="-3296953"/>
            <a:ext cx="8555124" cy="4688015"/>
            <a:chOff x="0" y="0"/>
            <a:chExt cx="999749" cy="5478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3284" y="0"/>
              <a:ext cx="993180" cy="547840"/>
            </a:xfrm>
            <a:custGeom>
              <a:avLst/>
              <a:gdLst/>
              <a:ahLst/>
              <a:cxnLst/>
              <a:rect r="r" b="b" t="t" l="l"/>
              <a:pathLst>
                <a:path h="547840" w="993180">
                  <a:moveTo>
                    <a:pt x="988377" y="284822"/>
                  </a:moveTo>
                  <a:lnTo>
                    <a:pt x="801352" y="536938"/>
                  </a:lnTo>
                  <a:cubicBezTo>
                    <a:pt x="796264" y="543796"/>
                    <a:pt x="788230" y="547840"/>
                    <a:pt x="779690" y="547840"/>
                  </a:cubicBezTo>
                  <a:lnTo>
                    <a:pt x="213490" y="547840"/>
                  </a:lnTo>
                  <a:cubicBezTo>
                    <a:pt x="204951" y="547840"/>
                    <a:pt x="196916" y="543796"/>
                    <a:pt x="191829" y="536938"/>
                  </a:cubicBezTo>
                  <a:lnTo>
                    <a:pt x="4803" y="284822"/>
                  </a:lnTo>
                  <a:cubicBezTo>
                    <a:pt x="0" y="278347"/>
                    <a:pt x="0" y="269492"/>
                    <a:pt x="4803" y="263018"/>
                  </a:cubicBezTo>
                  <a:lnTo>
                    <a:pt x="191829" y="10902"/>
                  </a:lnTo>
                  <a:cubicBezTo>
                    <a:pt x="196916" y="4044"/>
                    <a:pt x="204951" y="0"/>
                    <a:pt x="213490" y="0"/>
                  </a:cubicBezTo>
                  <a:lnTo>
                    <a:pt x="779690" y="0"/>
                  </a:lnTo>
                  <a:cubicBezTo>
                    <a:pt x="788230" y="0"/>
                    <a:pt x="796264" y="4044"/>
                    <a:pt x="801352" y="10902"/>
                  </a:cubicBezTo>
                  <a:lnTo>
                    <a:pt x="988377" y="263018"/>
                  </a:lnTo>
                  <a:cubicBezTo>
                    <a:pt x="993180" y="269492"/>
                    <a:pt x="993180" y="278347"/>
                    <a:pt x="988377" y="284822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114300" y="-47625"/>
              <a:ext cx="771149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-3050398" y="6914292"/>
            <a:ext cx="8555124" cy="4688015"/>
            <a:chOff x="0" y="0"/>
            <a:chExt cx="999749" cy="54784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3284" y="0"/>
              <a:ext cx="993180" cy="547840"/>
            </a:xfrm>
            <a:custGeom>
              <a:avLst/>
              <a:gdLst/>
              <a:ahLst/>
              <a:cxnLst/>
              <a:rect r="r" b="b" t="t" l="l"/>
              <a:pathLst>
                <a:path h="547840" w="993180">
                  <a:moveTo>
                    <a:pt x="988377" y="284822"/>
                  </a:moveTo>
                  <a:lnTo>
                    <a:pt x="801352" y="536938"/>
                  </a:lnTo>
                  <a:cubicBezTo>
                    <a:pt x="796264" y="543796"/>
                    <a:pt x="788230" y="547840"/>
                    <a:pt x="779690" y="547840"/>
                  </a:cubicBezTo>
                  <a:lnTo>
                    <a:pt x="213490" y="547840"/>
                  </a:lnTo>
                  <a:cubicBezTo>
                    <a:pt x="204951" y="547840"/>
                    <a:pt x="196916" y="543796"/>
                    <a:pt x="191829" y="536938"/>
                  </a:cubicBezTo>
                  <a:lnTo>
                    <a:pt x="4803" y="284822"/>
                  </a:lnTo>
                  <a:cubicBezTo>
                    <a:pt x="0" y="278347"/>
                    <a:pt x="0" y="269492"/>
                    <a:pt x="4803" y="263018"/>
                  </a:cubicBezTo>
                  <a:lnTo>
                    <a:pt x="191829" y="10902"/>
                  </a:lnTo>
                  <a:cubicBezTo>
                    <a:pt x="196916" y="4044"/>
                    <a:pt x="204951" y="0"/>
                    <a:pt x="213490" y="0"/>
                  </a:cubicBezTo>
                  <a:lnTo>
                    <a:pt x="779690" y="0"/>
                  </a:lnTo>
                  <a:cubicBezTo>
                    <a:pt x="788230" y="0"/>
                    <a:pt x="796264" y="4044"/>
                    <a:pt x="801352" y="10902"/>
                  </a:cubicBezTo>
                  <a:lnTo>
                    <a:pt x="988377" y="263018"/>
                  </a:lnTo>
                  <a:cubicBezTo>
                    <a:pt x="993180" y="269492"/>
                    <a:pt x="993180" y="278347"/>
                    <a:pt x="988377" y="284822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114300" y="-47625"/>
              <a:ext cx="771149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0895523" y="-826130"/>
            <a:ext cx="10502929" cy="9025955"/>
            <a:chOff x="0" y="0"/>
            <a:chExt cx="812800" cy="6985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4813" y="0"/>
              <a:ext cx="803175" cy="698500"/>
            </a:xfrm>
            <a:custGeom>
              <a:avLst/>
              <a:gdLst/>
              <a:ahLst/>
              <a:cxnLst/>
              <a:rect r="r" b="b" t="t" l="l"/>
              <a:pathLst>
                <a:path h="698500" w="803175">
                  <a:moveTo>
                    <a:pt x="795383" y="370912"/>
                  </a:moveTo>
                  <a:lnTo>
                    <a:pt x="617391" y="676838"/>
                  </a:lnTo>
                  <a:cubicBezTo>
                    <a:pt x="609587" y="690249"/>
                    <a:pt x="595241" y="698500"/>
                    <a:pt x="579725" y="698500"/>
                  </a:cubicBezTo>
                  <a:lnTo>
                    <a:pt x="223449" y="698500"/>
                  </a:lnTo>
                  <a:cubicBezTo>
                    <a:pt x="207933" y="698500"/>
                    <a:pt x="193587" y="690249"/>
                    <a:pt x="185783" y="676838"/>
                  </a:cubicBezTo>
                  <a:lnTo>
                    <a:pt x="7791" y="370912"/>
                  </a:lnTo>
                  <a:cubicBezTo>
                    <a:pt x="0" y="357522"/>
                    <a:pt x="0" y="340978"/>
                    <a:pt x="7791" y="327588"/>
                  </a:cubicBezTo>
                  <a:lnTo>
                    <a:pt x="185783" y="21662"/>
                  </a:lnTo>
                  <a:cubicBezTo>
                    <a:pt x="193587" y="8251"/>
                    <a:pt x="207933" y="0"/>
                    <a:pt x="223449" y="0"/>
                  </a:cubicBezTo>
                  <a:lnTo>
                    <a:pt x="579725" y="0"/>
                  </a:lnTo>
                  <a:cubicBezTo>
                    <a:pt x="595241" y="0"/>
                    <a:pt x="609587" y="8251"/>
                    <a:pt x="617391" y="21662"/>
                  </a:cubicBezTo>
                  <a:lnTo>
                    <a:pt x="795383" y="327588"/>
                  </a:lnTo>
                  <a:cubicBezTo>
                    <a:pt x="803174" y="340978"/>
                    <a:pt x="803174" y="357522"/>
                    <a:pt x="795383" y="370912"/>
                  </a:cubicBezTo>
                  <a:close/>
                </a:path>
              </a:pathLst>
            </a:custGeom>
            <a:solidFill>
              <a:srgbClr val="F48924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-2040384" y="7905069"/>
            <a:ext cx="12935908" cy="5977256"/>
            <a:chOff x="0" y="0"/>
            <a:chExt cx="1511686" cy="6985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3907" y="0"/>
              <a:ext cx="1503871" cy="698500"/>
            </a:xfrm>
            <a:custGeom>
              <a:avLst/>
              <a:gdLst/>
              <a:ahLst/>
              <a:cxnLst/>
              <a:rect r="r" b="b" t="t" l="l"/>
              <a:pathLst>
                <a:path h="698500" w="1503871">
                  <a:moveTo>
                    <a:pt x="1497545" y="366838"/>
                  </a:moveTo>
                  <a:lnTo>
                    <a:pt x="1314812" y="680912"/>
                  </a:lnTo>
                  <a:cubicBezTo>
                    <a:pt x="1308476" y="691801"/>
                    <a:pt x="1296828" y="698500"/>
                    <a:pt x="1284230" y="698500"/>
                  </a:cubicBezTo>
                  <a:lnTo>
                    <a:pt x="219641" y="698500"/>
                  </a:lnTo>
                  <a:cubicBezTo>
                    <a:pt x="207043" y="698500"/>
                    <a:pt x="195395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5" y="6699"/>
                    <a:pt x="207043" y="0"/>
                    <a:pt x="219641" y="0"/>
                  </a:cubicBezTo>
                  <a:lnTo>
                    <a:pt x="1284230" y="0"/>
                  </a:lnTo>
                  <a:cubicBezTo>
                    <a:pt x="1296828" y="0"/>
                    <a:pt x="1308476" y="6699"/>
                    <a:pt x="1314812" y="17588"/>
                  </a:cubicBezTo>
                  <a:lnTo>
                    <a:pt x="1497545" y="331662"/>
                  </a:lnTo>
                  <a:cubicBezTo>
                    <a:pt x="1503871" y="342534"/>
                    <a:pt x="1503871" y="355966"/>
                    <a:pt x="1497545" y="366838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14300" y="-47625"/>
              <a:ext cx="1283086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-3634036" y="-4274165"/>
            <a:ext cx="12935908" cy="5977256"/>
            <a:chOff x="0" y="0"/>
            <a:chExt cx="1511686" cy="6985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3907" y="0"/>
              <a:ext cx="1503871" cy="698500"/>
            </a:xfrm>
            <a:custGeom>
              <a:avLst/>
              <a:gdLst/>
              <a:ahLst/>
              <a:cxnLst/>
              <a:rect r="r" b="b" t="t" l="l"/>
              <a:pathLst>
                <a:path h="698500" w="1503871">
                  <a:moveTo>
                    <a:pt x="1497545" y="366838"/>
                  </a:moveTo>
                  <a:lnTo>
                    <a:pt x="1314812" y="680912"/>
                  </a:lnTo>
                  <a:cubicBezTo>
                    <a:pt x="1308476" y="691801"/>
                    <a:pt x="1296828" y="698500"/>
                    <a:pt x="1284230" y="698500"/>
                  </a:cubicBezTo>
                  <a:lnTo>
                    <a:pt x="219641" y="698500"/>
                  </a:lnTo>
                  <a:cubicBezTo>
                    <a:pt x="207043" y="698500"/>
                    <a:pt x="195395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5" y="6699"/>
                    <a:pt x="207043" y="0"/>
                    <a:pt x="219641" y="0"/>
                  </a:cubicBezTo>
                  <a:lnTo>
                    <a:pt x="1284230" y="0"/>
                  </a:lnTo>
                  <a:cubicBezTo>
                    <a:pt x="1296828" y="0"/>
                    <a:pt x="1308476" y="6699"/>
                    <a:pt x="1314812" y="17588"/>
                  </a:cubicBezTo>
                  <a:lnTo>
                    <a:pt x="1497545" y="331662"/>
                  </a:lnTo>
                  <a:cubicBezTo>
                    <a:pt x="1503871" y="342534"/>
                    <a:pt x="1503871" y="355966"/>
                    <a:pt x="1497545" y="366838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114300" y="-47625"/>
              <a:ext cx="1283086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3827403">
            <a:off x="9865038" y="4686545"/>
            <a:ext cx="6279545" cy="1610757"/>
          </a:xfrm>
          <a:custGeom>
            <a:avLst/>
            <a:gdLst/>
            <a:ahLst/>
            <a:cxnLst/>
            <a:rect r="r" b="b" t="t" l="l"/>
            <a:pathLst>
              <a:path h="1610757" w="6279545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</a:blip>
            <a:stretch>
              <a:fillRect l="0" t="-1167" r="0" b="-1167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11706435" y="-826130"/>
            <a:ext cx="10159941" cy="8731199"/>
            <a:chOff x="0" y="0"/>
            <a:chExt cx="812800" cy="6985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5268" y="0"/>
              <a:ext cx="802265" cy="698500"/>
            </a:xfrm>
            <a:custGeom>
              <a:avLst/>
              <a:gdLst/>
              <a:ahLst/>
              <a:cxnLst/>
              <a:rect r="r" b="b" t="t" l="l"/>
              <a:pathLst>
                <a:path h="698500" w="802265">
                  <a:moveTo>
                    <a:pt x="793737" y="372961"/>
                  </a:moveTo>
                  <a:lnTo>
                    <a:pt x="618127" y="674789"/>
                  </a:lnTo>
                  <a:cubicBezTo>
                    <a:pt x="609586" y="689469"/>
                    <a:pt x="593884" y="698500"/>
                    <a:pt x="576900" y="698500"/>
                  </a:cubicBezTo>
                  <a:lnTo>
                    <a:pt x="225364" y="698500"/>
                  </a:lnTo>
                  <a:cubicBezTo>
                    <a:pt x="208380" y="698500"/>
                    <a:pt x="192678" y="689469"/>
                    <a:pt x="184137" y="674789"/>
                  </a:cubicBezTo>
                  <a:lnTo>
                    <a:pt x="8527" y="372961"/>
                  </a:lnTo>
                  <a:cubicBezTo>
                    <a:pt x="0" y="358304"/>
                    <a:pt x="0" y="340196"/>
                    <a:pt x="8527" y="325539"/>
                  </a:cubicBezTo>
                  <a:lnTo>
                    <a:pt x="184137" y="23711"/>
                  </a:lnTo>
                  <a:cubicBezTo>
                    <a:pt x="192678" y="9031"/>
                    <a:pt x="208380" y="0"/>
                    <a:pt x="225364" y="0"/>
                  </a:cubicBezTo>
                  <a:lnTo>
                    <a:pt x="576900" y="0"/>
                  </a:lnTo>
                  <a:cubicBezTo>
                    <a:pt x="593884" y="0"/>
                    <a:pt x="609586" y="9031"/>
                    <a:pt x="618127" y="23711"/>
                  </a:cubicBezTo>
                  <a:lnTo>
                    <a:pt x="793737" y="325539"/>
                  </a:lnTo>
                  <a:cubicBezTo>
                    <a:pt x="802264" y="340196"/>
                    <a:pt x="802264" y="358304"/>
                    <a:pt x="793737" y="372961"/>
                  </a:cubicBezTo>
                  <a:close/>
                </a:path>
              </a:pathLst>
            </a:custGeom>
            <a:blipFill>
              <a:blip r:embed="rId6"/>
              <a:stretch>
                <a:fillRect l="-37531" t="0" r="-37531" b="0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25" id="25"/>
          <p:cNvGrpSpPr/>
          <p:nvPr/>
        </p:nvGrpSpPr>
        <p:grpSpPr>
          <a:xfrm rot="0">
            <a:off x="11255825" y="3254660"/>
            <a:ext cx="4679399" cy="4300369"/>
            <a:chOff x="0" y="0"/>
            <a:chExt cx="6239199" cy="5733825"/>
          </a:xfrm>
        </p:grpSpPr>
        <p:grpSp>
          <p:nvGrpSpPr>
            <p:cNvPr name="Group 26" id="26"/>
            <p:cNvGrpSpPr/>
            <p:nvPr/>
          </p:nvGrpSpPr>
          <p:grpSpPr>
            <a:xfrm rot="0">
              <a:off x="0" y="539163"/>
              <a:ext cx="4633407" cy="3981834"/>
              <a:chOff x="0" y="0"/>
              <a:chExt cx="812800" cy="69850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3850" y="0"/>
                <a:ext cx="8051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05100">
                    <a:moveTo>
                      <a:pt x="798867" y="366581"/>
                    </a:moveTo>
                    <a:lnTo>
                      <a:pt x="615833" y="681169"/>
                    </a:lnTo>
                    <a:cubicBezTo>
                      <a:pt x="609591" y="691899"/>
                      <a:pt x="598113" y="698500"/>
                      <a:pt x="585699" y="698500"/>
                    </a:cubicBezTo>
                    <a:lnTo>
                      <a:pt x="219401" y="698500"/>
                    </a:lnTo>
                    <a:cubicBezTo>
                      <a:pt x="206987" y="698500"/>
                      <a:pt x="195509" y="691899"/>
                      <a:pt x="189267" y="681169"/>
                    </a:cubicBezTo>
                    <a:lnTo>
                      <a:pt x="6233" y="366581"/>
                    </a:lnTo>
                    <a:cubicBezTo>
                      <a:pt x="0" y="355868"/>
                      <a:pt x="0" y="342632"/>
                      <a:pt x="6233" y="331919"/>
                    </a:cubicBezTo>
                    <a:lnTo>
                      <a:pt x="189267" y="17331"/>
                    </a:lnTo>
                    <a:cubicBezTo>
                      <a:pt x="195509" y="6601"/>
                      <a:pt x="206987" y="0"/>
                      <a:pt x="219401" y="0"/>
                    </a:cubicBezTo>
                    <a:lnTo>
                      <a:pt x="585699" y="0"/>
                    </a:lnTo>
                    <a:cubicBezTo>
                      <a:pt x="598113" y="0"/>
                      <a:pt x="609591" y="6601"/>
                      <a:pt x="615833" y="17331"/>
                    </a:cubicBezTo>
                    <a:lnTo>
                      <a:pt x="798867" y="331919"/>
                    </a:lnTo>
                    <a:cubicBezTo>
                      <a:pt x="805100" y="342632"/>
                      <a:pt x="805100" y="355868"/>
                      <a:pt x="798867" y="366581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29" id="29"/>
            <p:cNvGrpSpPr/>
            <p:nvPr/>
          </p:nvGrpSpPr>
          <p:grpSpPr>
            <a:xfrm rot="0">
              <a:off x="3027615" y="0"/>
              <a:ext cx="3211584" cy="2759955"/>
              <a:chOff x="0" y="0"/>
              <a:chExt cx="812800" cy="69850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5555" y="0"/>
                <a:ext cx="80169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01690">
                    <a:moveTo>
                      <a:pt x="792698" y="374253"/>
                    </a:moveTo>
                    <a:lnTo>
                      <a:pt x="618592" y="673497"/>
                    </a:lnTo>
                    <a:cubicBezTo>
                      <a:pt x="609586" y="688977"/>
                      <a:pt x="593027" y="698500"/>
                      <a:pt x="575118" y="698500"/>
                    </a:cubicBezTo>
                    <a:lnTo>
                      <a:pt x="226572" y="698500"/>
                    </a:lnTo>
                    <a:cubicBezTo>
                      <a:pt x="208663" y="698500"/>
                      <a:pt x="192104" y="688977"/>
                      <a:pt x="183098" y="673497"/>
                    </a:cubicBezTo>
                    <a:lnTo>
                      <a:pt x="8992" y="374253"/>
                    </a:lnTo>
                    <a:cubicBezTo>
                      <a:pt x="0" y="358797"/>
                      <a:pt x="0" y="339703"/>
                      <a:pt x="8992" y="324247"/>
                    </a:cubicBezTo>
                    <a:lnTo>
                      <a:pt x="183098" y="25003"/>
                    </a:lnTo>
                    <a:cubicBezTo>
                      <a:pt x="192104" y="9523"/>
                      <a:pt x="208663" y="0"/>
                      <a:pt x="226572" y="0"/>
                    </a:cubicBezTo>
                    <a:lnTo>
                      <a:pt x="575118" y="0"/>
                    </a:lnTo>
                    <a:cubicBezTo>
                      <a:pt x="593027" y="0"/>
                      <a:pt x="609586" y="9523"/>
                      <a:pt x="618592" y="25003"/>
                    </a:cubicBezTo>
                    <a:lnTo>
                      <a:pt x="792698" y="324247"/>
                    </a:lnTo>
                    <a:cubicBezTo>
                      <a:pt x="801690" y="339703"/>
                      <a:pt x="801690" y="358797"/>
                      <a:pt x="792698" y="374253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32" id="32"/>
            <p:cNvGrpSpPr/>
            <p:nvPr/>
          </p:nvGrpSpPr>
          <p:grpSpPr>
            <a:xfrm rot="0">
              <a:off x="3622127" y="3484778"/>
              <a:ext cx="2617073" cy="2249047"/>
              <a:chOff x="0" y="0"/>
              <a:chExt cx="812800" cy="69850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6817" y="0"/>
                <a:ext cx="799167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799167">
                    <a:moveTo>
                      <a:pt x="788131" y="379933"/>
                    </a:moveTo>
                    <a:lnTo>
                      <a:pt x="620635" y="667817"/>
                    </a:lnTo>
                    <a:cubicBezTo>
                      <a:pt x="609582" y="686813"/>
                      <a:pt x="589262" y="698500"/>
                      <a:pt x="567284" y="698500"/>
                    </a:cubicBezTo>
                    <a:lnTo>
                      <a:pt x="231882" y="698500"/>
                    </a:lnTo>
                    <a:cubicBezTo>
                      <a:pt x="209904" y="698500"/>
                      <a:pt x="189584" y="686813"/>
                      <a:pt x="178531" y="667817"/>
                    </a:cubicBezTo>
                    <a:lnTo>
                      <a:pt x="11035" y="379933"/>
                    </a:lnTo>
                    <a:cubicBezTo>
                      <a:pt x="0" y="360966"/>
                      <a:pt x="0" y="337534"/>
                      <a:pt x="11035" y="318567"/>
                    </a:cubicBezTo>
                    <a:lnTo>
                      <a:pt x="178531" y="30683"/>
                    </a:lnTo>
                    <a:cubicBezTo>
                      <a:pt x="189584" y="11687"/>
                      <a:pt x="209904" y="0"/>
                      <a:pt x="231882" y="0"/>
                    </a:cubicBezTo>
                    <a:lnTo>
                      <a:pt x="567284" y="0"/>
                    </a:lnTo>
                    <a:cubicBezTo>
                      <a:pt x="589262" y="0"/>
                      <a:pt x="609582" y="11687"/>
                      <a:pt x="620635" y="30683"/>
                    </a:cubicBezTo>
                    <a:lnTo>
                      <a:pt x="788131" y="318567"/>
                    </a:lnTo>
                    <a:cubicBezTo>
                      <a:pt x="799166" y="337534"/>
                      <a:pt x="799166" y="360966"/>
                      <a:pt x="788131" y="379933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34" id="34"/>
              <p:cNvSpPr txBox="true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sp>
        <p:nvSpPr>
          <p:cNvPr name="Freeform 35" id="35"/>
          <p:cNvSpPr/>
          <p:nvPr/>
        </p:nvSpPr>
        <p:spPr>
          <a:xfrm flipH="false" flipV="false" rot="0">
            <a:off x="-498650" y="8664575"/>
            <a:ext cx="997301" cy="812800"/>
          </a:xfrm>
          <a:custGeom>
            <a:avLst/>
            <a:gdLst/>
            <a:ahLst/>
            <a:cxnLst/>
            <a:rect r="r" b="b" t="t" l="l"/>
            <a:pathLst>
              <a:path h="812800" w="997301">
                <a:moveTo>
                  <a:pt x="0" y="0"/>
                </a:moveTo>
                <a:lnTo>
                  <a:pt x="997300" y="0"/>
                </a:lnTo>
                <a:lnTo>
                  <a:pt x="99730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2009966" y="9944100"/>
            <a:ext cx="1177504" cy="797759"/>
          </a:xfrm>
          <a:custGeom>
            <a:avLst/>
            <a:gdLst/>
            <a:ahLst/>
            <a:cxnLst/>
            <a:rect r="r" b="b" t="t" l="l"/>
            <a:pathLst>
              <a:path h="797759" w="1177504">
                <a:moveTo>
                  <a:pt x="0" y="0"/>
                </a:moveTo>
                <a:lnTo>
                  <a:pt x="1177504" y="0"/>
                </a:lnTo>
                <a:lnTo>
                  <a:pt x="1177504" y="797759"/>
                </a:lnTo>
                <a:lnTo>
                  <a:pt x="0" y="7977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-588752" y="-398880"/>
            <a:ext cx="1177504" cy="797759"/>
          </a:xfrm>
          <a:custGeom>
            <a:avLst/>
            <a:gdLst/>
            <a:ahLst/>
            <a:cxnLst/>
            <a:rect r="r" b="b" t="t" l="l"/>
            <a:pathLst>
              <a:path h="797759" w="1177504">
                <a:moveTo>
                  <a:pt x="0" y="0"/>
                </a:moveTo>
                <a:lnTo>
                  <a:pt x="1177504" y="0"/>
                </a:lnTo>
                <a:lnTo>
                  <a:pt x="1177504" y="797760"/>
                </a:lnTo>
                <a:lnTo>
                  <a:pt x="0" y="7977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2361628" y="742950"/>
            <a:ext cx="4814469" cy="4814469"/>
          </a:xfrm>
          <a:custGeom>
            <a:avLst/>
            <a:gdLst/>
            <a:ahLst/>
            <a:cxnLst/>
            <a:rect r="r" b="b" t="t" l="l"/>
            <a:pathLst>
              <a:path h="4814469" w="4814469">
                <a:moveTo>
                  <a:pt x="0" y="0"/>
                </a:moveTo>
                <a:lnTo>
                  <a:pt x="4814469" y="0"/>
                </a:lnTo>
                <a:lnTo>
                  <a:pt x="4814469" y="4814469"/>
                </a:lnTo>
                <a:lnTo>
                  <a:pt x="0" y="481446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8736012" y="-34738"/>
            <a:ext cx="3273953" cy="1926572"/>
          </a:xfrm>
          <a:custGeom>
            <a:avLst/>
            <a:gdLst/>
            <a:ahLst/>
            <a:cxnLst/>
            <a:rect r="r" b="b" t="t" l="l"/>
            <a:pathLst>
              <a:path h="1926572" w="3273953">
                <a:moveTo>
                  <a:pt x="0" y="0"/>
                </a:moveTo>
                <a:lnTo>
                  <a:pt x="3273954" y="0"/>
                </a:lnTo>
                <a:lnTo>
                  <a:pt x="3273954" y="1926572"/>
                </a:lnTo>
                <a:lnTo>
                  <a:pt x="0" y="19265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40" id="40"/>
          <p:cNvSpPr txBox="true"/>
          <p:nvPr/>
        </p:nvSpPr>
        <p:spPr>
          <a:xfrm rot="0">
            <a:off x="588752" y="4581525"/>
            <a:ext cx="11570018" cy="11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80"/>
              </a:lnSpc>
            </a:pPr>
            <a:r>
              <a:rPr lang="en-US" sz="7400" b="true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SKY ERP GST PLUS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2183314" y="5696345"/>
            <a:ext cx="6552698" cy="655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19"/>
              </a:lnSpc>
            </a:pPr>
            <a:r>
              <a:rPr lang="en-US" sz="3799" i="true" b="true">
                <a:solidFill>
                  <a:srgbClr val="F48924"/>
                </a:solidFill>
                <a:latin typeface="Public Sans Bold Italics"/>
                <a:ea typeface="Public Sans Bold Italics"/>
                <a:cs typeface="Public Sans Bold Italics"/>
                <a:sym typeface="Public Sans Bold Italics"/>
              </a:rPr>
              <a:t>with Financial Accounting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028700" y="8616950"/>
            <a:ext cx="8051825" cy="878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5"/>
              </a:lnSpc>
              <a:spcBef>
                <a:spcPct val="0"/>
              </a:spcBef>
            </a:pPr>
            <a:r>
              <a:rPr lang="en-US" b="true" sz="2525" i="true">
                <a:solidFill>
                  <a:srgbClr val="FFFFFF"/>
                </a:solidFill>
                <a:latin typeface="Barlow Medium Italics"/>
                <a:ea typeface="Barlow Medium Italics"/>
                <a:cs typeface="Barlow Medium Italics"/>
                <a:sym typeface="Barlow Medium Italics"/>
              </a:rPr>
              <a:t>A Comprehensive Inventory Management, GST Compliance, </a:t>
            </a:r>
          </a:p>
          <a:p>
            <a:pPr algn="l">
              <a:lnSpc>
                <a:spcPts val="3535"/>
              </a:lnSpc>
              <a:spcBef>
                <a:spcPct val="0"/>
              </a:spcBef>
            </a:pPr>
            <a:r>
              <a:rPr lang="en-US" b="true" sz="2525" i="true">
                <a:solidFill>
                  <a:srgbClr val="FFFFFF"/>
                </a:solidFill>
                <a:latin typeface="Barlow Medium Italics"/>
                <a:ea typeface="Barlow Medium Italics"/>
                <a:cs typeface="Barlow Medium Italics"/>
                <a:sym typeface="Barlow Medium Italics"/>
              </a:rPr>
              <a:t>and Financial Accounting Solution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7864900"/>
            <a:ext cx="18544144" cy="12888180"/>
          </a:xfrm>
          <a:custGeom>
            <a:avLst/>
            <a:gdLst/>
            <a:ahLst/>
            <a:cxnLst/>
            <a:rect r="r" b="b" t="t" l="l"/>
            <a:pathLst>
              <a:path h="12888180" w="18544144">
                <a:moveTo>
                  <a:pt x="0" y="0"/>
                </a:moveTo>
                <a:lnTo>
                  <a:pt x="18544144" y="0"/>
                </a:lnTo>
                <a:lnTo>
                  <a:pt x="18544144" y="12888180"/>
                </a:lnTo>
                <a:lnTo>
                  <a:pt x="0" y="128881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260577" y="311604"/>
            <a:ext cx="3389686" cy="3415392"/>
            <a:chOff x="0" y="0"/>
            <a:chExt cx="696717" cy="702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6547" y="0"/>
              <a:ext cx="683623" cy="702000"/>
            </a:xfrm>
            <a:custGeom>
              <a:avLst/>
              <a:gdLst/>
              <a:ahLst/>
              <a:cxnLst/>
              <a:rect r="r" b="b" t="t" l="l"/>
              <a:pathLst>
                <a:path h="702000" w="683623">
                  <a:moveTo>
                    <a:pt x="673005" y="380650"/>
                  </a:moveTo>
                  <a:lnTo>
                    <a:pt x="504134" y="672351"/>
                  </a:lnTo>
                  <a:cubicBezTo>
                    <a:pt x="493511" y="690701"/>
                    <a:pt x="473914" y="702000"/>
                    <a:pt x="452710" y="702000"/>
                  </a:cubicBezTo>
                  <a:lnTo>
                    <a:pt x="230912" y="702000"/>
                  </a:lnTo>
                  <a:cubicBezTo>
                    <a:pt x="209709" y="702000"/>
                    <a:pt x="190112" y="690701"/>
                    <a:pt x="179488" y="672351"/>
                  </a:cubicBezTo>
                  <a:lnTo>
                    <a:pt x="10618" y="380650"/>
                  </a:lnTo>
                  <a:cubicBezTo>
                    <a:pt x="0" y="362309"/>
                    <a:pt x="0" y="339691"/>
                    <a:pt x="10618" y="321351"/>
                  </a:cubicBezTo>
                  <a:lnTo>
                    <a:pt x="179488" y="29649"/>
                  </a:lnTo>
                  <a:cubicBezTo>
                    <a:pt x="190112" y="11299"/>
                    <a:pt x="209709" y="0"/>
                    <a:pt x="230912" y="0"/>
                  </a:cubicBezTo>
                  <a:lnTo>
                    <a:pt x="452710" y="0"/>
                  </a:lnTo>
                  <a:cubicBezTo>
                    <a:pt x="473914" y="0"/>
                    <a:pt x="493511" y="11299"/>
                    <a:pt x="504134" y="29649"/>
                  </a:cubicBezTo>
                  <a:lnTo>
                    <a:pt x="673005" y="321351"/>
                  </a:lnTo>
                  <a:cubicBezTo>
                    <a:pt x="683623" y="339691"/>
                    <a:pt x="683623" y="362309"/>
                    <a:pt x="673005" y="380650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114300" y="-47625"/>
              <a:ext cx="468117" cy="7496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true" rot="0">
            <a:off x="11648768" y="9648593"/>
            <a:ext cx="3421181" cy="3032021"/>
          </a:xfrm>
          <a:custGeom>
            <a:avLst/>
            <a:gdLst/>
            <a:ahLst/>
            <a:cxnLst/>
            <a:rect r="r" b="b" t="t" l="l"/>
            <a:pathLst>
              <a:path h="3032021" w="3421181">
                <a:moveTo>
                  <a:pt x="0" y="3032022"/>
                </a:moveTo>
                <a:lnTo>
                  <a:pt x="3421181" y="3032022"/>
                </a:lnTo>
                <a:lnTo>
                  <a:pt x="3421181" y="0"/>
                </a:lnTo>
                <a:lnTo>
                  <a:pt x="0" y="0"/>
                </a:lnTo>
                <a:lnTo>
                  <a:pt x="0" y="3032022"/>
                </a:lnTo>
                <a:close/>
              </a:path>
            </a:pathLst>
          </a:custGeom>
          <a:blipFill>
            <a:blip r:embed="rId4">
              <a:alphaModFix amt="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-970866" y="5242355"/>
            <a:ext cx="16273838" cy="1902563"/>
            <a:chOff x="0" y="0"/>
            <a:chExt cx="4286114" cy="50108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286114" cy="501087"/>
            </a:xfrm>
            <a:custGeom>
              <a:avLst/>
              <a:gdLst/>
              <a:ahLst/>
              <a:cxnLst/>
              <a:rect r="r" b="b" t="t" l="l"/>
              <a:pathLst>
                <a:path h="501087" w="4286114">
                  <a:moveTo>
                    <a:pt x="47573" y="0"/>
                  </a:moveTo>
                  <a:lnTo>
                    <a:pt x="4238541" y="0"/>
                  </a:lnTo>
                  <a:cubicBezTo>
                    <a:pt x="4251158" y="0"/>
                    <a:pt x="4263258" y="5012"/>
                    <a:pt x="4272180" y="13934"/>
                  </a:cubicBezTo>
                  <a:cubicBezTo>
                    <a:pt x="4281101" y="22855"/>
                    <a:pt x="4286114" y="34956"/>
                    <a:pt x="4286114" y="47573"/>
                  </a:cubicBezTo>
                  <a:lnTo>
                    <a:pt x="4286114" y="453514"/>
                  </a:lnTo>
                  <a:cubicBezTo>
                    <a:pt x="4286114" y="466131"/>
                    <a:pt x="4281101" y="478231"/>
                    <a:pt x="4272180" y="487153"/>
                  </a:cubicBezTo>
                  <a:cubicBezTo>
                    <a:pt x="4263258" y="496074"/>
                    <a:pt x="4251158" y="501087"/>
                    <a:pt x="4238541" y="501087"/>
                  </a:cubicBezTo>
                  <a:lnTo>
                    <a:pt x="47573" y="501087"/>
                  </a:lnTo>
                  <a:cubicBezTo>
                    <a:pt x="34956" y="501087"/>
                    <a:pt x="22855" y="496074"/>
                    <a:pt x="13934" y="487153"/>
                  </a:cubicBezTo>
                  <a:cubicBezTo>
                    <a:pt x="5012" y="478231"/>
                    <a:pt x="0" y="466131"/>
                    <a:pt x="0" y="453514"/>
                  </a:cubicBezTo>
                  <a:lnTo>
                    <a:pt x="0" y="47573"/>
                  </a:lnTo>
                  <a:cubicBezTo>
                    <a:pt x="0" y="34956"/>
                    <a:pt x="5012" y="22855"/>
                    <a:pt x="13934" y="13934"/>
                  </a:cubicBezTo>
                  <a:cubicBezTo>
                    <a:pt x="22855" y="5012"/>
                    <a:pt x="34956" y="0"/>
                    <a:pt x="47573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4286114" cy="5487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2043338" y="5469248"/>
            <a:ext cx="1833367" cy="1833367"/>
          </a:xfrm>
          <a:custGeom>
            <a:avLst/>
            <a:gdLst/>
            <a:ahLst/>
            <a:cxnLst/>
            <a:rect r="r" b="b" t="t" l="l"/>
            <a:pathLst>
              <a:path h="1833367" w="1833367">
                <a:moveTo>
                  <a:pt x="0" y="0"/>
                </a:moveTo>
                <a:lnTo>
                  <a:pt x="1833368" y="0"/>
                </a:lnTo>
                <a:lnTo>
                  <a:pt x="1833368" y="1833367"/>
                </a:lnTo>
                <a:lnTo>
                  <a:pt x="0" y="18333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364687" y="5469248"/>
            <a:ext cx="1833367" cy="1833367"/>
          </a:xfrm>
          <a:custGeom>
            <a:avLst/>
            <a:gdLst/>
            <a:ahLst/>
            <a:cxnLst/>
            <a:rect r="r" b="b" t="t" l="l"/>
            <a:pathLst>
              <a:path h="1833367" w="1833367">
                <a:moveTo>
                  <a:pt x="0" y="0"/>
                </a:moveTo>
                <a:lnTo>
                  <a:pt x="1833367" y="0"/>
                </a:lnTo>
                <a:lnTo>
                  <a:pt x="1833367" y="1833367"/>
                </a:lnTo>
                <a:lnTo>
                  <a:pt x="0" y="18333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204013" y="5469248"/>
            <a:ext cx="1833367" cy="1833367"/>
          </a:xfrm>
          <a:custGeom>
            <a:avLst/>
            <a:gdLst/>
            <a:ahLst/>
            <a:cxnLst/>
            <a:rect r="r" b="b" t="t" l="l"/>
            <a:pathLst>
              <a:path h="1833367" w="1833367">
                <a:moveTo>
                  <a:pt x="0" y="0"/>
                </a:moveTo>
                <a:lnTo>
                  <a:pt x="1833367" y="0"/>
                </a:lnTo>
                <a:lnTo>
                  <a:pt x="1833367" y="1833367"/>
                </a:lnTo>
                <a:lnTo>
                  <a:pt x="0" y="18333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-3980252" y="-813230"/>
            <a:ext cx="6592069" cy="5665059"/>
            <a:chOff x="0" y="0"/>
            <a:chExt cx="812800" cy="6985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7668" y="0"/>
              <a:ext cx="797465" cy="698500"/>
            </a:xfrm>
            <a:custGeom>
              <a:avLst/>
              <a:gdLst/>
              <a:ahLst/>
              <a:cxnLst/>
              <a:rect r="r" b="b" t="t" l="l"/>
              <a:pathLst>
                <a:path h="698500" w="797465">
                  <a:moveTo>
                    <a:pt x="785051" y="383764"/>
                  </a:moveTo>
                  <a:lnTo>
                    <a:pt x="622013" y="663986"/>
                  </a:lnTo>
                  <a:cubicBezTo>
                    <a:pt x="609580" y="685354"/>
                    <a:pt x="586723" y="698500"/>
                    <a:pt x="562001" y="698500"/>
                  </a:cubicBezTo>
                  <a:lnTo>
                    <a:pt x="235463" y="698500"/>
                  </a:lnTo>
                  <a:cubicBezTo>
                    <a:pt x="210741" y="698500"/>
                    <a:pt x="187884" y="685354"/>
                    <a:pt x="175451" y="663986"/>
                  </a:cubicBezTo>
                  <a:lnTo>
                    <a:pt x="12413" y="383764"/>
                  </a:lnTo>
                  <a:cubicBezTo>
                    <a:pt x="0" y="362429"/>
                    <a:pt x="0" y="336071"/>
                    <a:pt x="12413" y="314736"/>
                  </a:cubicBezTo>
                  <a:lnTo>
                    <a:pt x="175451" y="34514"/>
                  </a:lnTo>
                  <a:cubicBezTo>
                    <a:pt x="187884" y="13146"/>
                    <a:pt x="210741" y="0"/>
                    <a:pt x="235463" y="0"/>
                  </a:cubicBezTo>
                  <a:lnTo>
                    <a:pt x="562001" y="0"/>
                  </a:lnTo>
                  <a:cubicBezTo>
                    <a:pt x="586723" y="0"/>
                    <a:pt x="609580" y="13146"/>
                    <a:pt x="622013" y="34514"/>
                  </a:cubicBezTo>
                  <a:lnTo>
                    <a:pt x="785051" y="314736"/>
                  </a:lnTo>
                  <a:cubicBezTo>
                    <a:pt x="797464" y="336071"/>
                    <a:pt x="797464" y="362429"/>
                    <a:pt x="785051" y="383764"/>
                  </a:cubicBezTo>
                  <a:close/>
                </a:path>
              </a:pathLst>
            </a:custGeom>
            <a:solidFill>
              <a:srgbClr val="F48924"/>
            </a:solidFill>
            <a:ln cap="rnd">
              <a:noFill/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2556982" y="5469248"/>
            <a:ext cx="1448776" cy="1448776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8924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7396308" y="5469248"/>
            <a:ext cx="1448776" cy="1448776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8924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0">
            <a:off x="-2104488" y="-1799962"/>
            <a:ext cx="3859024" cy="3342880"/>
          </a:xfrm>
          <a:custGeom>
            <a:avLst/>
            <a:gdLst/>
            <a:ahLst/>
            <a:cxnLst/>
            <a:rect r="r" b="b" t="t" l="l"/>
            <a:pathLst>
              <a:path h="3342880" w="3859024">
                <a:moveTo>
                  <a:pt x="0" y="0"/>
                </a:moveTo>
                <a:lnTo>
                  <a:pt x="3859024" y="0"/>
                </a:lnTo>
                <a:lnTo>
                  <a:pt x="3859024" y="3342880"/>
                </a:lnTo>
                <a:lnTo>
                  <a:pt x="0" y="33428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16673200" y="7394343"/>
            <a:ext cx="3741886" cy="4354195"/>
            <a:chOff x="0" y="0"/>
            <a:chExt cx="6985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9219"/>
              <a:ext cx="698500" cy="794363"/>
            </a:xfrm>
            <a:custGeom>
              <a:avLst/>
              <a:gdLst/>
              <a:ahLst/>
              <a:cxnLst/>
              <a:rect r="r" b="b" t="t" l="l"/>
              <a:pathLst>
                <a:path h="794363" w="698500">
                  <a:moveTo>
                    <a:pt x="390745" y="14923"/>
                  </a:moveTo>
                  <a:lnTo>
                    <a:pt x="657005" y="169839"/>
                  </a:lnTo>
                  <a:cubicBezTo>
                    <a:pt x="682696" y="184786"/>
                    <a:pt x="698500" y="212266"/>
                    <a:pt x="698500" y="241988"/>
                  </a:cubicBezTo>
                  <a:lnTo>
                    <a:pt x="698500" y="552374"/>
                  </a:lnTo>
                  <a:cubicBezTo>
                    <a:pt x="698500" y="582096"/>
                    <a:pt x="682696" y="609576"/>
                    <a:pt x="657005" y="624523"/>
                  </a:cubicBezTo>
                  <a:lnTo>
                    <a:pt x="390745" y="779439"/>
                  </a:lnTo>
                  <a:cubicBezTo>
                    <a:pt x="365094" y="794362"/>
                    <a:pt x="333406" y="794362"/>
                    <a:pt x="307755" y="779439"/>
                  </a:cubicBezTo>
                  <a:lnTo>
                    <a:pt x="41495" y="624523"/>
                  </a:lnTo>
                  <a:cubicBezTo>
                    <a:pt x="15804" y="609576"/>
                    <a:pt x="0" y="582096"/>
                    <a:pt x="0" y="552374"/>
                  </a:cubicBezTo>
                  <a:lnTo>
                    <a:pt x="0" y="241988"/>
                  </a:lnTo>
                  <a:cubicBezTo>
                    <a:pt x="0" y="212266"/>
                    <a:pt x="15804" y="184786"/>
                    <a:pt x="41495" y="169839"/>
                  </a:cubicBezTo>
                  <a:lnTo>
                    <a:pt x="307755" y="14923"/>
                  </a:lnTo>
                  <a:cubicBezTo>
                    <a:pt x="333406" y="0"/>
                    <a:pt x="365094" y="0"/>
                    <a:pt x="390745" y="14923"/>
                  </a:cubicBezTo>
                  <a:close/>
                </a:path>
              </a:pathLst>
            </a:custGeom>
            <a:solidFill>
              <a:srgbClr val="243B55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92075"/>
              <a:ext cx="698500" cy="581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2235634" y="5469248"/>
            <a:ext cx="1448776" cy="1448776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8924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-1451959" y="668810"/>
            <a:ext cx="3297214" cy="2833543"/>
            <a:chOff x="0" y="0"/>
            <a:chExt cx="812800" cy="6985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4058" y="0"/>
              <a:ext cx="804684" cy="698500"/>
            </a:xfrm>
            <a:custGeom>
              <a:avLst/>
              <a:gdLst/>
              <a:ahLst/>
              <a:cxnLst/>
              <a:rect r="r" b="b" t="t" l="l"/>
              <a:pathLst>
                <a:path h="698500" w="804684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32" id="32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0">
            <a:off x="17607148" y="9944100"/>
            <a:ext cx="1177504" cy="797759"/>
          </a:xfrm>
          <a:custGeom>
            <a:avLst/>
            <a:gdLst/>
            <a:ahLst/>
            <a:cxnLst/>
            <a:rect r="r" b="b" t="t" l="l"/>
            <a:pathLst>
              <a:path h="797759" w="1177504">
                <a:moveTo>
                  <a:pt x="0" y="0"/>
                </a:moveTo>
                <a:lnTo>
                  <a:pt x="1177505" y="0"/>
                </a:lnTo>
                <a:lnTo>
                  <a:pt x="1177505" y="797759"/>
                </a:lnTo>
                <a:lnTo>
                  <a:pt x="0" y="7977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-213076" y="696051"/>
            <a:ext cx="2058331" cy="542885"/>
          </a:xfrm>
          <a:custGeom>
            <a:avLst/>
            <a:gdLst/>
            <a:ahLst/>
            <a:cxnLst/>
            <a:rect r="r" b="b" t="t" l="l"/>
            <a:pathLst>
              <a:path h="542885" w="2058331">
                <a:moveTo>
                  <a:pt x="0" y="0"/>
                </a:moveTo>
                <a:lnTo>
                  <a:pt x="2058331" y="0"/>
                </a:lnTo>
                <a:lnTo>
                  <a:pt x="2058331" y="542884"/>
                </a:lnTo>
                <a:lnTo>
                  <a:pt x="0" y="5428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2788482" y="5805446"/>
            <a:ext cx="966727" cy="820510"/>
          </a:xfrm>
          <a:custGeom>
            <a:avLst/>
            <a:gdLst/>
            <a:ahLst/>
            <a:cxnLst/>
            <a:rect r="r" b="b" t="t" l="l"/>
            <a:pathLst>
              <a:path h="820510" w="966727">
                <a:moveTo>
                  <a:pt x="0" y="0"/>
                </a:moveTo>
                <a:lnTo>
                  <a:pt x="966727" y="0"/>
                </a:lnTo>
                <a:lnTo>
                  <a:pt x="966727" y="820509"/>
                </a:lnTo>
                <a:lnTo>
                  <a:pt x="0" y="8205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7656013" y="5772509"/>
            <a:ext cx="929366" cy="886383"/>
          </a:xfrm>
          <a:custGeom>
            <a:avLst/>
            <a:gdLst/>
            <a:ahLst/>
            <a:cxnLst/>
            <a:rect r="r" b="b" t="t" l="l"/>
            <a:pathLst>
              <a:path h="886383" w="929366">
                <a:moveTo>
                  <a:pt x="0" y="0"/>
                </a:moveTo>
                <a:lnTo>
                  <a:pt x="929366" y="0"/>
                </a:lnTo>
                <a:lnTo>
                  <a:pt x="929366" y="886383"/>
                </a:lnTo>
                <a:lnTo>
                  <a:pt x="0" y="8863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2526250" y="5772509"/>
            <a:ext cx="867544" cy="853446"/>
          </a:xfrm>
          <a:custGeom>
            <a:avLst/>
            <a:gdLst/>
            <a:ahLst/>
            <a:cxnLst/>
            <a:rect r="r" b="b" t="t" l="l"/>
            <a:pathLst>
              <a:path h="853446" w="867544">
                <a:moveTo>
                  <a:pt x="0" y="0"/>
                </a:moveTo>
                <a:lnTo>
                  <a:pt x="867544" y="0"/>
                </a:lnTo>
                <a:lnTo>
                  <a:pt x="867544" y="853446"/>
                </a:lnTo>
                <a:lnTo>
                  <a:pt x="0" y="85344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8" id="38"/>
          <p:cNvSpPr txBox="true"/>
          <p:nvPr/>
        </p:nvSpPr>
        <p:spPr>
          <a:xfrm rot="0">
            <a:off x="1178662" y="8394802"/>
            <a:ext cx="4399602" cy="1176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Plan p</a:t>
            </a:r>
            <a:r>
              <a:rPr lang="en-US" sz="17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roduction and procurement efficiently based on demand forecasting, raw material availability, and lead times, reducing delays and stockouts.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6427563" y="8404327"/>
            <a:ext cx="3957767" cy="1471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Cre</a:t>
            </a:r>
            <a:r>
              <a:rPr lang="en-US" sz="17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ate and manage detailed Bills of Material for manufacturing processes, linking raw materials, semi-finished, and finished goods for accurate cost and production tracking.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302487" y="7524301"/>
            <a:ext cx="3957767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Material Resource Planning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6237063" y="7501046"/>
            <a:ext cx="3957767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Bill of</a:t>
            </a:r>
          </a:p>
          <a:p>
            <a:pPr algn="ctr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Material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1320086" y="8457751"/>
            <a:ext cx="3957767" cy="1176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Track inventory at lot and batch level, enabling detailed analysis of product performance, wastage control, and cost optimization.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0738847" y="7524301"/>
            <a:ext cx="5224266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Inventory Management </a:t>
            </a:r>
          </a:p>
          <a:p>
            <a:pPr algn="ctr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Lot No. &amp; Batch No. Wise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flipV="true">
            <a:off x="290773" y="3633415"/>
            <a:ext cx="17344831" cy="19050"/>
          </a:xfrm>
          <a:prstGeom prst="line">
            <a:avLst/>
          </a:prstGeom>
          <a:ln cap="flat" w="19050">
            <a:solidFill>
              <a:srgbClr val="000000"/>
            </a:solidFill>
            <a:prstDash val="sysDash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801718" y="2881561"/>
            <a:ext cx="1247074" cy="1451141"/>
            <a:chOff x="0" y="0"/>
            <a:chExt cx="6985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9220"/>
              <a:ext cx="698500" cy="794360"/>
            </a:xfrm>
            <a:custGeom>
              <a:avLst/>
              <a:gdLst/>
              <a:ahLst/>
              <a:cxnLst/>
              <a:rect r="r" b="b" t="t" l="l"/>
              <a:pathLst>
                <a:path h="794360" w="698500">
                  <a:moveTo>
                    <a:pt x="390752" y="14927"/>
                  </a:moveTo>
                  <a:lnTo>
                    <a:pt x="656998" y="169833"/>
                  </a:lnTo>
                  <a:cubicBezTo>
                    <a:pt x="682693" y="184783"/>
                    <a:pt x="698500" y="212268"/>
                    <a:pt x="698500" y="241996"/>
                  </a:cubicBezTo>
                  <a:lnTo>
                    <a:pt x="698500" y="552364"/>
                  </a:lnTo>
                  <a:cubicBezTo>
                    <a:pt x="698500" y="582092"/>
                    <a:pt x="682693" y="609577"/>
                    <a:pt x="656998" y="624527"/>
                  </a:cubicBezTo>
                  <a:lnTo>
                    <a:pt x="390752" y="779433"/>
                  </a:lnTo>
                  <a:cubicBezTo>
                    <a:pt x="365097" y="794360"/>
                    <a:pt x="333403" y="794360"/>
                    <a:pt x="307748" y="779433"/>
                  </a:cubicBezTo>
                  <a:lnTo>
                    <a:pt x="41502" y="624527"/>
                  </a:lnTo>
                  <a:cubicBezTo>
                    <a:pt x="15807" y="609577"/>
                    <a:pt x="0" y="582092"/>
                    <a:pt x="0" y="552364"/>
                  </a:cubicBezTo>
                  <a:lnTo>
                    <a:pt x="0" y="241996"/>
                  </a:lnTo>
                  <a:cubicBezTo>
                    <a:pt x="0" y="212268"/>
                    <a:pt x="15807" y="184783"/>
                    <a:pt x="41502" y="169833"/>
                  </a:cubicBezTo>
                  <a:lnTo>
                    <a:pt x="307748" y="14927"/>
                  </a:lnTo>
                  <a:cubicBezTo>
                    <a:pt x="333403" y="0"/>
                    <a:pt x="365097" y="0"/>
                    <a:pt x="390752" y="14927"/>
                  </a:cubicBezTo>
                  <a:close/>
                </a:path>
              </a:pathLst>
            </a:custGeom>
            <a:solidFill>
              <a:srgbClr val="16578D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92075"/>
              <a:ext cx="698500" cy="581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4252563" y="2881561"/>
            <a:ext cx="1247074" cy="1451141"/>
            <a:chOff x="0" y="0"/>
            <a:chExt cx="6985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9220"/>
              <a:ext cx="698500" cy="794360"/>
            </a:xfrm>
            <a:custGeom>
              <a:avLst/>
              <a:gdLst/>
              <a:ahLst/>
              <a:cxnLst/>
              <a:rect r="r" b="b" t="t" l="l"/>
              <a:pathLst>
                <a:path h="794360" w="698500">
                  <a:moveTo>
                    <a:pt x="390752" y="14927"/>
                  </a:moveTo>
                  <a:lnTo>
                    <a:pt x="656998" y="169833"/>
                  </a:lnTo>
                  <a:cubicBezTo>
                    <a:pt x="682693" y="184783"/>
                    <a:pt x="698500" y="212268"/>
                    <a:pt x="698500" y="241996"/>
                  </a:cubicBezTo>
                  <a:lnTo>
                    <a:pt x="698500" y="552364"/>
                  </a:lnTo>
                  <a:cubicBezTo>
                    <a:pt x="698500" y="582092"/>
                    <a:pt x="682693" y="609577"/>
                    <a:pt x="656998" y="624527"/>
                  </a:cubicBezTo>
                  <a:lnTo>
                    <a:pt x="390752" y="779433"/>
                  </a:lnTo>
                  <a:cubicBezTo>
                    <a:pt x="365097" y="794360"/>
                    <a:pt x="333403" y="794360"/>
                    <a:pt x="307748" y="779433"/>
                  </a:cubicBezTo>
                  <a:lnTo>
                    <a:pt x="41502" y="624527"/>
                  </a:lnTo>
                  <a:cubicBezTo>
                    <a:pt x="15807" y="609577"/>
                    <a:pt x="0" y="582092"/>
                    <a:pt x="0" y="552364"/>
                  </a:cubicBezTo>
                  <a:lnTo>
                    <a:pt x="0" y="241996"/>
                  </a:lnTo>
                  <a:cubicBezTo>
                    <a:pt x="0" y="212268"/>
                    <a:pt x="15807" y="184783"/>
                    <a:pt x="41502" y="169833"/>
                  </a:cubicBezTo>
                  <a:lnTo>
                    <a:pt x="307748" y="14927"/>
                  </a:lnTo>
                  <a:cubicBezTo>
                    <a:pt x="333403" y="0"/>
                    <a:pt x="365097" y="0"/>
                    <a:pt x="390752" y="14927"/>
                  </a:cubicBezTo>
                  <a:close/>
                </a:path>
              </a:pathLst>
            </a:custGeom>
            <a:solidFill>
              <a:srgbClr val="16578D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92075"/>
              <a:ext cx="698500" cy="581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162559" y="911152"/>
            <a:ext cx="9880983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true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KEY FUNCTIONALITIES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7982943" y="2881561"/>
            <a:ext cx="1247074" cy="1451141"/>
            <a:chOff x="0" y="0"/>
            <a:chExt cx="6985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9220"/>
              <a:ext cx="698500" cy="794360"/>
            </a:xfrm>
            <a:custGeom>
              <a:avLst/>
              <a:gdLst/>
              <a:ahLst/>
              <a:cxnLst/>
              <a:rect r="r" b="b" t="t" l="l"/>
              <a:pathLst>
                <a:path h="794360" w="698500">
                  <a:moveTo>
                    <a:pt x="390752" y="14927"/>
                  </a:moveTo>
                  <a:lnTo>
                    <a:pt x="656998" y="169833"/>
                  </a:lnTo>
                  <a:cubicBezTo>
                    <a:pt x="682693" y="184783"/>
                    <a:pt x="698500" y="212268"/>
                    <a:pt x="698500" y="241996"/>
                  </a:cubicBezTo>
                  <a:lnTo>
                    <a:pt x="698500" y="552364"/>
                  </a:lnTo>
                  <a:cubicBezTo>
                    <a:pt x="698500" y="582092"/>
                    <a:pt x="682693" y="609577"/>
                    <a:pt x="656998" y="624527"/>
                  </a:cubicBezTo>
                  <a:lnTo>
                    <a:pt x="390752" y="779433"/>
                  </a:lnTo>
                  <a:cubicBezTo>
                    <a:pt x="365097" y="794360"/>
                    <a:pt x="333403" y="794360"/>
                    <a:pt x="307748" y="779433"/>
                  </a:cubicBezTo>
                  <a:lnTo>
                    <a:pt x="41502" y="624527"/>
                  </a:lnTo>
                  <a:cubicBezTo>
                    <a:pt x="15807" y="609577"/>
                    <a:pt x="0" y="582092"/>
                    <a:pt x="0" y="552364"/>
                  </a:cubicBezTo>
                  <a:lnTo>
                    <a:pt x="0" y="241996"/>
                  </a:lnTo>
                  <a:cubicBezTo>
                    <a:pt x="0" y="212268"/>
                    <a:pt x="15807" y="184783"/>
                    <a:pt x="41502" y="169833"/>
                  </a:cubicBezTo>
                  <a:lnTo>
                    <a:pt x="307748" y="14927"/>
                  </a:lnTo>
                  <a:cubicBezTo>
                    <a:pt x="333403" y="0"/>
                    <a:pt x="365097" y="0"/>
                    <a:pt x="390752" y="14927"/>
                  </a:cubicBezTo>
                  <a:close/>
                </a:path>
              </a:pathLst>
            </a:custGeom>
            <a:solidFill>
              <a:srgbClr val="16578D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92075"/>
              <a:ext cx="698500" cy="581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1713324" y="2881561"/>
            <a:ext cx="1247074" cy="1451141"/>
            <a:chOff x="0" y="0"/>
            <a:chExt cx="6985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9220"/>
              <a:ext cx="698500" cy="794360"/>
            </a:xfrm>
            <a:custGeom>
              <a:avLst/>
              <a:gdLst/>
              <a:ahLst/>
              <a:cxnLst/>
              <a:rect r="r" b="b" t="t" l="l"/>
              <a:pathLst>
                <a:path h="794360" w="698500">
                  <a:moveTo>
                    <a:pt x="390752" y="14927"/>
                  </a:moveTo>
                  <a:lnTo>
                    <a:pt x="656998" y="169833"/>
                  </a:lnTo>
                  <a:cubicBezTo>
                    <a:pt x="682693" y="184783"/>
                    <a:pt x="698500" y="212268"/>
                    <a:pt x="698500" y="241996"/>
                  </a:cubicBezTo>
                  <a:lnTo>
                    <a:pt x="698500" y="552364"/>
                  </a:lnTo>
                  <a:cubicBezTo>
                    <a:pt x="698500" y="582092"/>
                    <a:pt x="682693" y="609577"/>
                    <a:pt x="656998" y="624527"/>
                  </a:cubicBezTo>
                  <a:lnTo>
                    <a:pt x="390752" y="779433"/>
                  </a:lnTo>
                  <a:cubicBezTo>
                    <a:pt x="365097" y="794360"/>
                    <a:pt x="333403" y="794360"/>
                    <a:pt x="307748" y="779433"/>
                  </a:cubicBezTo>
                  <a:lnTo>
                    <a:pt x="41502" y="624527"/>
                  </a:lnTo>
                  <a:cubicBezTo>
                    <a:pt x="15807" y="609577"/>
                    <a:pt x="0" y="582092"/>
                    <a:pt x="0" y="552364"/>
                  </a:cubicBezTo>
                  <a:lnTo>
                    <a:pt x="0" y="241996"/>
                  </a:lnTo>
                  <a:cubicBezTo>
                    <a:pt x="0" y="212268"/>
                    <a:pt x="15807" y="184783"/>
                    <a:pt x="41502" y="169833"/>
                  </a:cubicBezTo>
                  <a:lnTo>
                    <a:pt x="307748" y="14927"/>
                  </a:lnTo>
                  <a:cubicBezTo>
                    <a:pt x="333403" y="0"/>
                    <a:pt x="365097" y="0"/>
                    <a:pt x="390752" y="14927"/>
                  </a:cubicBezTo>
                  <a:close/>
                </a:path>
              </a:pathLst>
            </a:custGeom>
            <a:solidFill>
              <a:srgbClr val="16578D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92075"/>
              <a:ext cx="698500" cy="581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3573908" y="-4096368"/>
            <a:ext cx="8000049" cy="6875042"/>
            <a:chOff x="0" y="0"/>
            <a:chExt cx="812800" cy="6985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6318" y="0"/>
              <a:ext cx="800164" cy="698500"/>
            </a:xfrm>
            <a:custGeom>
              <a:avLst/>
              <a:gdLst/>
              <a:ahLst/>
              <a:cxnLst/>
              <a:rect r="r" b="b" t="t" l="l"/>
              <a:pathLst>
                <a:path h="698500" w="800164">
                  <a:moveTo>
                    <a:pt x="789935" y="377690"/>
                  </a:moveTo>
                  <a:lnTo>
                    <a:pt x="619829" y="670060"/>
                  </a:lnTo>
                  <a:cubicBezTo>
                    <a:pt x="609584" y="687668"/>
                    <a:pt x="590750" y="698500"/>
                    <a:pt x="570379" y="698500"/>
                  </a:cubicBezTo>
                  <a:lnTo>
                    <a:pt x="229785" y="698500"/>
                  </a:lnTo>
                  <a:cubicBezTo>
                    <a:pt x="209414" y="698500"/>
                    <a:pt x="190580" y="687668"/>
                    <a:pt x="180335" y="670060"/>
                  </a:cubicBezTo>
                  <a:lnTo>
                    <a:pt x="10229" y="377690"/>
                  </a:lnTo>
                  <a:cubicBezTo>
                    <a:pt x="0" y="360109"/>
                    <a:pt x="0" y="338391"/>
                    <a:pt x="10229" y="320810"/>
                  </a:cubicBezTo>
                  <a:lnTo>
                    <a:pt x="180335" y="28440"/>
                  </a:lnTo>
                  <a:cubicBezTo>
                    <a:pt x="190580" y="10832"/>
                    <a:pt x="209414" y="0"/>
                    <a:pt x="229785" y="0"/>
                  </a:cubicBezTo>
                  <a:lnTo>
                    <a:pt x="570379" y="0"/>
                  </a:lnTo>
                  <a:cubicBezTo>
                    <a:pt x="590750" y="0"/>
                    <a:pt x="609584" y="10832"/>
                    <a:pt x="619829" y="28440"/>
                  </a:cubicBezTo>
                  <a:lnTo>
                    <a:pt x="789935" y="320810"/>
                  </a:lnTo>
                  <a:cubicBezTo>
                    <a:pt x="800164" y="338391"/>
                    <a:pt x="800164" y="360109"/>
                    <a:pt x="789935" y="377690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-5217039" y="7820752"/>
            <a:ext cx="7550075" cy="6488346"/>
            <a:chOff x="0" y="0"/>
            <a:chExt cx="812800" cy="6985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6695" y="0"/>
              <a:ext cx="799411" cy="698500"/>
            </a:xfrm>
            <a:custGeom>
              <a:avLst/>
              <a:gdLst/>
              <a:ahLst/>
              <a:cxnLst/>
              <a:rect r="r" b="b" t="t" l="l"/>
              <a:pathLst>
                <a:path h="698500" w="799411">
                  <a:moveTo>
                    <a:pt x="788572" y="379385"/>
                  </a:moveTo>
                  <a:lnTo>
                    <a:pt x="620438" y="668365"/>
                  </a:lnTo>
                  <a:cubicBezTo>
                    <a:pt x="609583" y="687022"/>
                    <a:pt x="589626" y="698500"/>
                    <a:pt x="568041" y="698500"/>
                  </a:cubicBezTo>
                  <a:lnTo>
                    <a:pt x="231369" y="698500"/>
                  </a:lnTo>
                  <a:cubicBezTo>
                    <a:pt x="209784" y="698500"/>
                    <a:pt x="189827" y="687022"/>
                    <a:pt x="178972" y="668365"/>
                  </a:cubicBezTo>
                  <a:lnTo>
                    <a:pt x="10838" y="379385"/>
                  </a:lnTo>
                  <a:cubicBezTo>
                    <a:pt x="0" y="360757"/>
                    <a:pt x="0" y="337743"/>
                    <a:pt x="10838" y="319115"/>
                  </a:cubicBezTo>
                  <a:lnTo>
                    <a:pt x="178972" y="30135"/>
                  </a:lnTo>
                  <a:cubicBezTo>
                    <a:pt x="189827" y="11478"/>
                    <a:pt x="209784" y="0"/>
                    <a:pt x="231369" y="0"/>
                  </a:cubicBezTo>
                  <a:lnTo>
                    <a:pt x="568041" y="0"/>
                  </a:lnTo>
                  <a:cubicBezTo>
                    <a:pt x="589626" y="0"/>
                    <a:pt x="609583" y="11478"/>
                    <a:pt x="620438" y="30135"/>
                  </a:cubicBezTo>
                  <a:lnTo>
                    <a:pt x="788572" y="319115"/>
                  </a:lnTo>
                  <a:cubicBezTo>
                    <a:pt x="799410" y="337743"/>
                    <a:pt x="799410" y="360757"/>
                    <a:pt x="788572" y="379385"/>
                  </a:cubicBezTo>
                  <a:close/>
                </a:path>
              </a:pathLst>
            </a:custGeom>
            <a:solidFill>
              <a:srgbClr val="F48924"/>
            </a:solidFill>
            <a:ln cap="rnd">
              <a:noFill/>
              <a:prstDash val="solid"/>
              <a:round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-2078963" y="8417453"/>
            <a:ext cx="3297214" cy="2833543"/>
            <a:chOff x="0" y="0"/>
            <a:chExt cx="812800" cy="6985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4058" y="0"/>
              <a:ext cx="804684" cy="698500"/>
            </a:xfrm>
            <a:custGeom>
              <a:avLst/>
              <a:gdLst/>
              <a:ahLst/>
              <a:cxnLst/>
              <a:rect r="r" b="b" t="t" l="l"/>
              <a:pathLst>
                <a:path h="698500" w="804684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5925325" y="-228279"/>
            <a:ext cx="3297214" cy="2833543"/>
            <a:chOff x="0" y="0"/>
            <a:chExt cx="812800" cy="6985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4058" y="0"/>
              <a:ext cx="804684" cy="698500"/>
            </a:xfrm>
            <a:custGeom>
              <a:avLst/>
              <a:gdLst/>
              <a:ahLst/>
              <a:cxnLst/>
              <a:rect r="r" b="b" t="t" l="l"/>
              <a:pathLst>
                <a:path h="698500" w="804684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-430356" y="9947191"/>
            <a:ext cx="4667105" cy="769947"/>
          </a:xfrm>
          <a:custGeom>
            <a:avLst/>
            <a:gdLst/>
            <a:ahLst/>
            <a:cxnLst/>
            <a:rect r="r" b="b" t="t" l="l"/>
            <a:pathLst>
              <a:path h="769947" w="4667105">
                <a:moveTo>
                  <a:pt x="0" y="0"/>
                </a:moveTo>
                <a:lnTo>
                  <a:pt x="4667105" y="0"/>
                </a:lnTo>
                <a:lnTo>
                  <a:pt x="4667105" y="769947"/>
                </a:lnTo>
                <a:lnTo>
                  <a:pt x="0" y="7699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376334" r="0" b="-107851"/>
            </a:stretch>
          </a:blipFill>
        </p:spPr>
      </p:sp>
      <p:grpSp>
        <p:nvGrpSpPr>
          <p:cNvPr name="Group 30" id="30"/>
          <p:cNvGrpSpPr/>
          <p:nvPr/>
        </p:nvGrpSpPr>
        <p:grpSpPr>
          <a:xfrm rot="0">
            <a:off x="15940761" y="8025292"/>
            <a:ext cx="3389686" cy="2665365"/>
            <a:chOff x="0" y="0"/>
            <a:chExt cx="696717" cy="54784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8289" y="0"/>
              <a:ext cx="680138" cy="547840"/>
            </a:xfrm>
            <a:custGeom>
              <a:avLst/>
              <a:gdLst/>
              <a:ahLst/>
              <a:cxnLst/>
              <a:rect r="r" b="b" t="t" l="l"/>
              <a:pathLst>
                <a:path h="547840" w="680138">
                  <a:moveTo>
                    <a:pt x="668016" y="301435"/>
                  </a:moveTo>
                  <a:lnTo>
                    <a:pt x="505639" y="520325"/>
                  </a:lnTo>
                  <a:cubicBezTo>
                    <a:pt x="492799" y="537634"/>
                    <a:pt x="472520" y="547840"/>
                    <a:pt x="450968" y="547840"/>
                  </a:cubicBezTo>
                  <a:lnTo>
                    <a:pt x="229170" y="547840"/>
                  </a:lnTo>
                  <a:cubicBezTo>
                    <a:pt x="207619" y="547840"/>
                    <a:pt x="187340" y="537634"/>
                    <a:pt x="174500" y="520325"/>
                  </a:cubicBezTo>
                  <a:lnTo>
                    <a:pt x="12122" y="301435"/>
                  </a:lnTo>
                  <a:cubicBezTo>
                    <a:pt x="0" y="285094"/>
                    <a:pt x="0" y="262745"/>
                    <a:pt x="12122" y="246405"/>
                  </a:cubicBezTo>
                  <a:lnTo>
                    <a:pt x="174500" y="27515"/>
                  </a:lnTo>
                  <a:cubicBezTo>
                    <a:pt x="187340" y="10206"/>
                    <a:pt x="207619" y="0"/>
                    <a:pt x="229170" y="0"/>
                  </a:cubicBezTo>
                  <a:lnTo>
                    <a:pt x="450968" y="0"/>
                  </a:lnTo>
                  <a:cubicBezTo>
                    <a:pt x="472520" y="0"/>
                    <a:pt x="492799" y="10206"/>
                    <a:pt x="505639" y="27515"/>
                  </a:cubicBezTo>
                  <a:lnTo>
                    <a:pt x="668016" y="246405"/>
                  </a:lnTo>
                  <a:cubicBezTo>
                    <a:pt x="680138" y="262745"/>
                    <a:pt x="680138" y="285094"/>
                    <a:pt x="668016" y="301435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13354054" y="787624"/>
            <a:ext cx="2311589" cy="1817640"/>
            <a:chOff x="0" y="0"/>
            <a:chExt cx="696717" cy="54784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7293" y="0"/>
              <a:ext cx="682130" cy="547840"/>
            </a:xfrm>
            <a:custGeom>
              <a:avLst/>
              <a:gdLst/>
              <a:ahLst/>
              <a:cxnLst/>
              <a:rect r="r" b="b" t="t" l="l"/>
              <a:pathLst>
                <a:path h="547840" w="682130">
                  <a:moveTo>
                    <a:pt x="671465" y="298129"/>
                  </a:moveTo>
                  <a:lnTo>
                    <a:pt x="504182" y="523631"/>
                  </a:lnTo>
                  <a:cubicBezTo>
                    <a:pt x="492885" y="538860"/>
                    <a:pt x="475043" y="547840"/>
                    <a:pt x="456081" y="547840"/>
                  </a:cubicBezTo>
                  <a:lnTo>
                    <a:pt x="226050" y="547840"/>
                  </a:lnTo>
                  <a:cubicBezTo>
                    <a:pt x="207088" y="547840"/>
                    <a:pt x="189246" y="538860"/>
                    <a:pt x="177948" y="523631"/>
                  </a:cubicBezTo>
                  <a:lnTo>
                    <a:pt x="10666" y="298129"/>
                  </a:lnTo>
                  <a:cubicBezTo>
                    <a:pt x="0" y="283751"/>
                    <a:pt x="0" y="264088"/>
                    <a:pt x="10666" y="249711"/>
                  </a:cubicBezTo>
                  <a:lnTo>
                    <a:pt x="177948" y="24209"/>
                  </a:lnTo>
                  <a:cubicBezTo>
                    <a:pt x="189246" y="8980"/>
                    <a:pt x="207088" y="0"/>
                    <a:pt x="226050" y="0"/>
                  </a:cubicBezTo>
                  <a:lnTo>
                    <a:pt x="456081" y="0"/>
                  </a:lnTo>
                  <a:cubicBezTo>
                    <a:pt x="475043" y="0"/>
                    <a:pt x="492885" y="8980"/>
                    <a:pt x="504182" y="24209"/>
                  </a:cubicBezTo>
                  <a:lnTo>
                    <a:pt x="671465" y="249711"/>
                  </a:lnTo>
                  <a:cubicBezTo>
                    <a:pt x="682130" y="264088"/>
                    <a:pt x="682130" y="283751"/>
                    <a:pt x="671465" y="298129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36" id="36"/>
          <p:cNvSpPr/>
          <p:nvPr/>
        </p:nvSpPr>
        <p:spPr>
          <a:xfrm>
            <a:off x="11095754" y="7365438"/>
            <a:ext cx="6691593" cy="85428"/>
          </a:xfrm>
          <a:prstGeom prst="line">
            <a:avLst/>
          </a:prstGeom>
          <a:ln cap="flat" w="19050">
            <a:solidFill>
              <a:srgbClr val="000000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Freeform 37" id="37"/>
          <p:cNvSpPr/>
          <p:nvPr/>
        </p:nvSpPr>
        <p:spPr>
          <a:xfrm flipH="false" flipV="false" rot="0">
            <a:off x="-2104488" y="-2010197"/>
            <a:ext cx="3859024" cy="3342880"/>
          </a:xfrm>
          <a:custGeom>
            <a:avLst/>
            <a:gdLst/>
            <a:ahLst/>
            <a:cxnLst/>
            <a:rect r="r" b="b" t="t" l="l"/>
            <a:pathLst>
              <a:path h="3342880" w="3859024">
                <a:moveTo>
                  <a:pt x="0" y="0"/>
                </a:moveTo>
                <a:lnTo>
                  <a:pt x="3859024" y="0"/>
                </a:lnTo>
                <a:lnTo>
                  <a:pt x="3859024" y="3342880"/>
                </a:lnTo>
                <a:lnTo>
                  <a:pt x="0" y="33428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7892798" y="-267749"/>
            <a:ext cx="790404" cy="535499"/>
          </a:xfrm>
          <a:custGeom>
            <a:avLst/>
            <a:gdLst/>
            <a:ahLst/>
            <a:cxnLst/>
            <a:rect r="r" b="b" t="t" l="l"/>
            <a:pathLst>
              <a:path h="535499" w="790404">
                <a:moveTo>
                  <a:pt x="0" y="0"/>
                </a:moveTo>
                <a:lnTo>
                  <a:pt x="790404" y="0"/>
                </a:lnTo>
                <a:lnTo>
                  <a:pt x="790404" y="535498"/>
                </a:lnTo>
                <a:lnTo>
                  <a:pt x="0" y="5354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true" rot="-10800000">
            <a:off x="17690666" y="9453933"/>
            <a:ext cx="2164275" cy="1111896"/>
          </a:xfrm>
          <a:custGeom>
            <a:avLst/>
            <a:gdLst/>
            <a:ahLst/>
            <a:cxnLst/>
            <a:rect r="r" b="b" t="t" l="l"/>
            <a:pathLst>
              <a:path h="1111896" w="2164275">
                <a:moveTo>
                  <a:pt x="0" y="1111896"/>
                </a:moveTo>
                <a:lnTo>
                  <a:pt x="2164276" y="1111896"/>
                </a:lnTo>
                <a:lnTo>
                  <a:pt x="2164276" y="0"/>
                </a:lnTo>
                <a:lnTo>
                  <a:pt x="0" y="0"/>
                </a:lnTo>
                <a:lnTo>
                  <a:pt x="0" y="1111896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6264716" y="2605264"/>
            <a:ext cx="5809337" cy="537986"/>
          </a:xfrm>
          <a:custGeom>
            <a:avLst/>
            <a:gdLst/>
            <a:ahLst/>
            <a:cxnLst/>
            <a:rect r="r" b="b" t="t" l="l"/>
            <a:pathLst>
              <a:path h="537986" w="5809337">
                <a:moveTo>
                  <a:pt x="0" y="0"/>
                </a:moveTo>
                <a:lnTo>
                  <a:pt x="5809337" y="0"/>
                </a:lnTo>
                <a:lnTo>
                  <a:pt x="5809337" y="537986"/>
                </a:lnTo>
                <a:lnTo>
                  <a:pt x="0" y="5379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-434569" r="0" b="-361689"/>
            </a:stretch>
          </a:blipFill>
        </p:spPr>
      </p:sp>
      <p:grpSp>
        <p:nvGrpSpPr>
          <p:cNvPr name="Group 41" id="41"/>
          <p:cNvGrpSpPr/>
          <p:nvPr/>
        </p:nvGrpSpPr>
        <p:grpSpPr>
          <a:xfrm rot="0">
            <a:off x="15351562" y="2907844"/>
            <a:ext cx="1247074" cy="1451141"/>
            <a:chOff x="0" y="0"/>
            <a:chExt cx="698500" cy="8128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9220"/>
              <a:ext cx="698500" cy="794360"/>
            </a:xfrm>
            <a:custGeom>
              <a:avLst/>
              <a:gdLst/>
              <a:ahLst/>
              <a:cxnLst/>
              <a:rect r="r" b="b" t="t" l="l"/>
              <a:pathLst>
                <a:path h="794360" w="698500">
                  <a:moveTo>
                    <a:pt x="390752" y="14927"/>
                  </a:moveTo>
                  <a:lnTo>
                    <a:pt x="656998" y="169833"/>
                  </a:lnTo>
                  <a:cubicBezTo>
                    <a:pt x="682693" y="184783"/>
                    <a:pt x="698500" y="212268"/>
                    <a:pt x="698500" y="241996"/>
                  </a:cubicBezTo>
                  <a:lnTo>
                    <a:pt x="698500" y="552364"/>
                  </a:lnTo>
                  <a:cubicBezTo>
                    <a:pt x="698500" y="582092"/>
                    <a:pt x="682693" y="609577"/>
                    <a:pt x="656998" y="624527"/>
                  </a:cubicBezTo>
                  <a:lnTo>
                    <a:pt x="390752" y="779433"/>
                  </a:lnTo>
                  <a:cubicBezTo>
                    <a:pt x="365097" y="794360"/>
                    <a:pt x="333403" y="794360"/>
                    <a:pt x="307748" y="779433"/>
                  </a:cubicBezTo>
                  <a:lnTo>
                    <a:pt x="41502" y="624527"/>
                  </a:lnTo>
                  <a:cubicBezTo>
                    <a:pt x="15807" y="609577"/>
                    <a:pt x="0" y="582092"/>
                    <a:pt x="0" y="552364"/>
                  </a:cubicBezTo>
                  <a:lnTo>
                    <a:pt x="0" y="241996"/>
                  </a:lnTo>
                  <a:cubicBezTo>
                    <a:pt x="0" y="212268"/>
                    <a:pt x="15807" y="184783"/>
                    <a:pt x="41502" y="169833"/>
                  </a:cubicBezTo>
                  <a:lnTo>
                    <a:pt x="307748" y="14927"/>
                  </a:lnTo>
                  <a:cubicBezTo>
                    <a:pt x="333403" y="0"/>
                    <a:pt x="365097" y="0"/>
                    <a:pt x="390752" y="14927"/>
                  </a:cubicBezTo>
                  <a:close/>
                </a:path>
              </a:pathLst>
            </a:custGeom>
            <a:solidFill>
              <a:srgbClr val="16578D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43" id="43"/>
            <p:cNvSpPr txBox="true"/>
            <p:nvPr/>
          </p:nvSpPr>
          <p:spPr>
            <a:xfrm>
              <a:off x="0" y="92075"/>
              <a:ext cx="698500" cy="581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44" id="44"/>
          <p:cNvSpPr txBox="true"/>
          <p:nvPr/>
        </p:nvSpPr>
        <p:spPr>
          <a:xfrm rot="0">
            <a:off x="15011527" y="5311068"/>
            <a:ext cx="2775821" cy="13906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46"/>
              </a:lnSpc>
            </a:pPr>
            <a:r>
              <a:rPr lang="en-US" sz="1604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Tracks external job orders, monitors material usage, &amp; ensures timely completion with automated reporting &amp; GST compliance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5011527" y="4600115"/>
            <a:ext cx="3054106" cy="710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31"/>
              </a:lnSpc>
            </a:pPr>
            <a:r>
              <a:rPr lang="en-US" sz="235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Job Work Management</a:t>
            </a:r>
          </a:p>
        </p:txBody>
      </p:sp>
      <p:grpSp>
        <p:nvGrpSpPr>
          <p:cNvPr name="Group 46" id="46"/>
          <p:cNvGrpSpPr/>
          <p:nvPr/>
        </p:nvGrpSpPr>
        <p:grpSpPr>
          <a:xfrm rot="0">
            <a:off x="11095754" y="6639867"/>
            <a:ext cx="1247074" cy="1451141"/>
            <a:chOff x="0" y="0"/>
            <a:chExt cx="698500" cy="81280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9220"/>
              <a:ext cx="698500" cy="794360"/>
            </a:xfrm>
            <a:custGeom>
              <a:avLst/>
              <a:gdLst/>
              <a:ahLst/>
              <a:cxnLst/>
              <a:rect r="r" b="b" t="t" l="l"/>
              <a:pathLst>
                <a:path h="794360" w="698500">
                  <a:moveTo>
                    <a:pt x="390752" y="14927"/>
                  </a:moveTo>
                  <a:lnTo>
                    <a:pt x="656998" y="169833"/>
                  </a:lnTo>
                  <a:cubicBezTo>
                    <a:pt x="682693" y="184783"/>
                    <a:pt x="698500" y="212268"/>
                    <a:pt x="698500" y="241996"/>
                  </a:cubicBezTo>
                  <a:lnTo>
                    <a:pt x="698500" y="552364"/>
                  </a:lnTo>
                  <a:cubicBezTo>
                    <a:pt x="698500" y="582092"/>
                    <a:pt x="682693" y="609577"/>
                    <a:pt x="656998" y="624527"/>
                  </a:cubicBezTo>
                  <a:lnTo>
                    <a:pt x="390752" y="779433"/>
                  </a:lnTo>
                  <a:cubicBezTo>
                    <a:pt x="365097" y="794360"/>
                    <a:pt x="333403" y="794360"/>
                    <a:pt x="307748" y="779433"/>
                  </a:cubicBezTo>
                  <a:lnTo>
                    <a:pt x="41502" y="624527"/>
                  </a:lnTo>
                  <a:cubicBezTo>
                    <a:pt x="15807" y="609577"/>
                    <a:pt x="0" y="582092"/>
                    <a:pt x="0" y="552364"/>
                  </a:cubicBezTo>
                  <a:lnTo>
                    <a:pt x="0" y="241996"/>
                  </a:lnTo>
                  <a:cubicBezTo>
                    <a:pt x="0" y="212268"/>
                    <a:pt x="15807" y="184783"/>
                    <a:pt x="41502" y="169833"/>
                  </a:cubicBezTo>
                  <a:lnTo>
                    <a:pt x="307748" y="14927"/>
                  </a:lnTo>
                  <a:cubicBezTo>
                    <a:pt x="333403" y="0"/>
                    <a:pt x="365097" y="0"/>
                    <a:pt x="390752" y="14927"/>
                  </a:cubicBezTo>
                  <a:close/>
                </a:path>
              </a:pathLst>
            </a:custGeom>
            <a:solidFill>
              <a:srgbClr val="16578D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48" id="48"/>
            <p:cNvSpPr txBox="true"/>
            <p:nvPr/>
          </p:nvSpPr>
          <p:spPr>
            <a:xfrm>
              <a:off x="0" y="92075"/>
              <a:ext cx="698500" cy="581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9" id="49"/>
          <p:cNvGrpSpPr/>
          <p:nvPr/>
        </p:nvGrpSpPr>
        <p:grpSpPr>
          <a:xfrm rot="0">
            <a:off x="14733992" y="6666151"/>
            <a:ext cx="1247074" cy="1451141"/>
            <a:chOff x="0" y="0"/>
            <a:chExt cx="698500" cy="812800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9220"/>
              <a:ext cx="698500" cy="794360"/>
            </a:xfrm>
            <a:custGeom>
              <a:avLst/>
              <a:gdLst/>
              <a:ahLst/>
              <a:cxnLst/>
              <a:rect r="r" b="b" t="t" l="l"/>
              <a:pathLst>
                <a:path h="794360" w="698500">
                  <a:moveTo>
                    <a:pt x="390752" y="14927"/>
                  </a:moveTo>
                  <a:lnTo>
                    <a:pt x="656998" y="169833"/>
                  </a:lnTo>
                  <a:cubicBezTo>
                    <a:pt x="682693" y="184783"/>
                    <a:pt x="698500" y="212268"/>
                    <a:pt x="698500" y="241996"/>
                  </a:cubicBezTo>
                  <a:lnTo>
                    <a:pt x="698500" y="552364"/>
                  </a:lnTo>
                  <a:cubicBezTo>
                    <a:pt x="698500" y="582092"/>
                    <a:pt x="682693" y="609577"/>
                    <a:pt x="656998" y="624527"/>
                  </a:cubicBezTo>
                  <a:lnTo>
                    <a:pt x="390752" y="779433"/>
                  </a:lnTo>
                  <a:cubicBezTo>
                    <a:pt x="365097" y="794360"/>
                    <a:pt x="333403" y="794360"/>
                    <a:pt x="307748" y="779433"/>
                  </a:cubicBezTo>
                  <a:lnTo>
                    <a:pt x="41502" y="624527"/>
                  </a:lnTo>
                  <a:cubicBezTo>
                    <a:pt x="15807" y="609577"/>
                    <a:pt x="0" y="582092"/>
                    <a:pt x="0" y="552364"/>
                  </a:cubicBezTo>
                  <a:lnTo>
                    <a:pt x="0" y="241996"/>
                  </a:lnTo>
                  <a:cubicBezTo>
                    <a:pt x="0" y="212268"/>
                    <a:pt x="15807" y="184783"/>
                    <a:pt x="41502" y="169833"/>
                  </a:cubicBezTo>
                  <a:lnTo>
                    <a:pt x="307748" y="14927"/>
                  </a:lnTo>
                  <a:cubicBezTo>
                    <a:pt x="333403" y="0"/>
                    <a:pt x="365097" y="0"/>
                    <a:pt x="390752" y="14927"/>
                  </a:cubicBezTo>
                  <a:close/>
                </a:path>
              </a:pathLst>
            </a:custGeom>
            <a:solidFill>
              <a:srgbClr val="16578D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1" id="51"/>
            <p:cNvSpPr txBox="true"/>
            <p:nvPr/>
          </p:nvSpPr>
          <p:spPr>
            <a:xfrm>
              <a:off x="0" y="92075"/>
              <a:ext cx="698500" cy="581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52" id="52"/>
          <p:cNvSpPr/>
          <p:nvPr/>
        </p:nvSpPr>
        <p:spPr>
          <a:xfrm flipV="true">
            <a:off x="17787347" y="3633415"/>
            <a:ext cx="0" cy="3732023"/>
          </a:xfrm>
          <a:prstGeom prst="line">
            <a:avLst/>
          </a:prstGeom>
          <a:ln cap="flat" w="19050">
            <a:solidFill>
              <a:srgbClr val="000000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Freeform 53" id="53"/>
          <p:cNvSpPr/>
          <p:nvPr/>
        </p:nvSpPr>
        <p:spPr>
          <a:xfrm flipH="false" flipV="false" rot="0">
            <a:off x="2859825" y="3452132"/>
            <a:ext cx="347076" cy="400665"/>
          </a:xfrm>
          <a:custGeom>
            <a:avLst/>
            <a:gdLst/>
            <a:ahLst/>
            <a:cxnLst/>
            <a:rect r="r" b="b" t="t" l="l"/>
            <a:pathLst>
              <a:path h="400665" w="347076">
                <a:moveTo>
                  <a:pt x="0" y="0"/>
                </a:moveTo>
                <a:lnTo>
                  <a:pt x="347076" y="0"/>
                </a:lnTo>
                <a:lnTo>
                  <a:pt x="347076" y="400665"/>
                </a:lnTo>
                <a:lnTo>
                  <a:pt x="0" y="40066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6567752" y="3433082"/>
            <a:ext cx="347076" cy="400665"/>
          </a:xfrm>
          <a:custGeom>
            <a:avLst/>
            <a:gdLst/>
            <a:ahLst/>
            <a:cxnLst/>
            <a:rect r="r" b="b" t="t" l="l"/>
            <a:pathLst>
              <a:path h="400665" w="347076">
                <a:moveTo>
                  <a:pt x="0" y="0"/>
                </a:moveTo>
                <a:lnTo>
                  <a:pt x="347076" y="0"/>
                </a:lnTo>
                <a:lnTo>
                  <a:pt x="347076" y="400665"/>
                </a:lnTo>
                <a:lnTo>
                  <a:pt x="0" y="4006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0">
            <a:off x="10277768" y="3442607"/>
            <a:ext cx="347076" cy="400665"/>
          </a:xfrm>
          <a:custGeom>
            <a:avLst/>
            <a:gdLst/>
            <a:ahLst/>
            <a:cxnLst/>
            <a:rect r="r" b="b" t="t" l="l"/>
            <a:pathLst>
              <a:path h="400665" w="347076">
                <a:moveTo>
                  <a:pt x="0" y="0"/>
                </a:moveTo>
                <a:lnTo>
                  <a:pt x="347075" y="0"/>
                </a:lnTo>
                <a:lnTo>
                  <a:pt x="347075" y="400665"/>
                </a:lnTo>
                <a:lnTo>
                  <a:pt x="0" y="4006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13982442" y="3433082"/>
            <a:ext cx="347076" cy="400665"/>
          </a:xfrm>
          <a:custGeom>
            <a:avLst/>
            <a:gdLst/>
            <a:ahLst/>
            <a:cxnLst/>
            <a:rect r="r" b="b" t="t" l="l"/>
            <a:pathLst>
              <a:path h="400665" w="347076">
                <a:moveTo>
                  <a:pt x="0" y="0"/>
                </a:moveTo>
                <a:lnTo>
                  <a:pt x="347076" y="0"/>
                </a:lnTo>
                <a:lnTo>
                  <a:pt x="347076" y="400665"/>
                </a:lnTo>
                <a:lnTo>
                  <a:pt x="0" y="4006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17517129" y="3442607"/>
            <a:ext cx="347076" cy="400665"/>
          </a:xfrm>
          <a:custGeom>
            <a:avLst/>
            <a:gdLst/>
            <a:ahLst/>
            <a:cxnLst/>
            <a:rect r="r" b="b" t="t" l="l"/>
            <a:pathLst>
              <a:path h="400665" w="347076">
                <a:moveTo>
                  <a:pt x="0" y="0"/>
                </a:moveTo>
                <a:lnTo>
                  <a:pt x="347075" y="0"/>
                </a:lnTo>
                <a:lnTo>
                  <a:pt x="347075" y="400665"/>
                </a:lnTo>
                <a:lnTo>
                  <a:pt x="0" y="4006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5400000">
            <a:off x="17613809" y="5369935"/>
            <a:ext cx="347076" cy="400665"/>
          </a:xfrm>
          <a:custGeom>
            <a:avLst/>
            <a:gdLst/>
            <a:ahLst/>
            <a:cxnLst/>
            <a:rect r="r" b="b" t="t" l="l"/>
            <a:pathLst>
              <a:path h="400665" w="347076">
                <a:moveTo>
                  <a:pt x="0" y="0"/>
                </a:moveTo>
                <a:lnTo>
                  <a:pt x="347076" y="0"/>
                </a:lnTo>
                <a:lnTo>
                  <a:pt x="347076" y="400665"/>
                </a:lnTo>
                <a:lnTo>
                  <a:pt x="0" y="4006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59" id="59"/>
          <p:cNvSpPr/>
          <p:nvPr/>
        </p:nvSpPr>
        <p:spPr>
          <a:xfrm flipH="false" flipV="false" rot="-10800000">
            <a:off x="16786104" y="7229822"/>
            <a:ext cx="347076" cy="400665"/>
          </a:xfrm>
          <a:custGeom>
            <a:avLst/>
            <a:gdLst/>
            <a:ahLst/>
            <a:cxnLst/>
            <a:rect r="r" b="b" t="t" l="l"/>
            <a:pathLst>
              <a:path h="400665" w="347076">
                <a:moveTo>
                  <a:pt x="0" y="0"/>
                </a:moveTo>
                <a:lnTo>
                  <a:pt x="347076" y="0"/>
                </a:lnTo>
                <a:lnTo>
                  <a:pt x="347076" y="400665"/>
                </a:lnTo>
                <a:lnTo>
                  <a:pt x="0" y="4006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-10800000">
            <a:off x="13390845" y="7191389"/>
            <a:ext cx="347076" cy="400665"/>
          </a:xfrm>
          <a:custGeom>
            <a:avLst/>
            <a:gdLst/>
            <a:ahLst/>
            <a:cxnLst/>
            <a:rect r="r" b="b" t="t" l="l"/>
            <a:pathLst>
              <a:path h="400665" w="347076">
                <a:moveTo>
                  <a:pt x="0" y="0"/>
                </a:moveTo>
                <a:lnTo>
                  <a:pt x="347076" y="0"/>
                </a:lnTo>
                <a:lnTo>
                  <a:pt x="347076" y="400665"/>
                </a:lnTo>
                <a:lnTo>
                  <a:pt x="0" y="4006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61" id="61"/>
          <p:cNvSpPr/>
          <p:nvPr/>
        </p:nvSpPr>
        <p:spPr>
          <a:xfrm flipH="false" flipV="false" rot="0">
            <a:off x="1133759" y="3218378"/>
            <a:ext cx="582992" cy="737964"/>
          </a:xfrm>
          <a:custGeom>
            <a:avLst/>
            <a:gdLst/>
            <a:ahLst/>
            <a:cxnLst/>
            <a:rect r="r" b="b" t="t" l="l"/>
            <a:pathLst>
              <a:path h="737964" w="582992">
                <a:moveTo>
                  <a:pt x="0" y="0"/>
                </a:moveTo>
                <a:lnTo>
                  <a:pt x="582992" y="0"/>
                </a:lnTo>
                <a:lnTo>
                  <a:pt x="582992" y="737964"/>
                </a:lnTo>
                <a:lnTo>
                  <a:pt x="0" y="737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2" id="62"/>
          <p:cNvSpPr/>
          <p:nvPr/>
        </p:nvSpPr>
        <p:spPr>
          <a:xfrm flipH="false" flipV="false" rot="0">
            <a:off x="4597244" y="3265917"/>
            <a:ext cx="684633" cy="734995"/>
          </a:xfrm>
          <a:custGeom>
            <a:avLst/>
            <a:gdLst/>
            <a:ahLst/>
            <a:cxnLst/>
            <a:rect r="r" b="b" t="t" l="l"/>
            <a:pathLst>
              <a:path h="734995" w="684633">
                <a:moveTo>
                  <a:pt x="0" y="0"/>
                </a:moveTo>
                <a:lnTo>
                  <a:pt x="684633" y="0"/>
                </a:lnTo>
                <a:lnTo>
                  <a:pt x="684633" y="734995"/>
                </a:lnTo>
                <a:lnTo>
                  <a:pt x="0" y="73499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3" id="63"/>
          <p:cNvSpPr/>
          <p:nvPr/>
        </p:nvSpPr>
        <p:spPr>
          <a:xfrm flipH="false" flipV="false" rot="0">
            <a:off x="8304466" y="3278236"/>
            <a:ext cx="677902" cy="668581"/>
          </a:xfrm>
          <a:custGeom>
            <a:avLst/>
            <a:gdLst/>
            <a:ahLst/>
            <a:cxnLst/>
            <a:rect r="r" b="b" t="t" l="l"/>
            <a:pathLst>
              <a:path h="668581" w="677902">
                <a:moveTo>
                  <a:pt x="0" y="0"/>
                </a:moveTo>
                <a:lnTo>
                  <a:pt x="677902" y="0"/>
                </a:lnTo>
                <a:lnTo>
                  <a:pt x="677902" y="668581"/>
                </a:lnTo>
                <a:lnTo>
                  <a:pt x="0" y="66858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4" id="64"/>
          <p:cNvSpPr/>
          <p:nvPr/>
        </p:nvSpPr>
        <p:spPr>
          <a:xfrm flipH="false" flipV="false" rot="0">
            <a:off x="12062180" y="3243409"/>
            <a:ext cx="662962" cy="703408"/>
          </a:xfrm>
          <a:custGeom>
            <a:avLst/>
            <a:gdLst/>
            <a:ahLst/>
            <a:cxnLst/>
            <a:rect r="r" b="b" t="t" l="l"/>
            <a:pathLst>
              <a:path h="703408" w="662962">
                <a:moveTo>
                  <a:pt x="0" y="0"/>
                </a:moveTo>
                <a:lnTo>
                  <a:pt x="662962" y="0"/>
                </a:lnTo>
                <a:lnTo>
                  <a:pt x="662962" y="703408"/>
                </a:lnTo>
                <a:lnTo>
                  <a:pt x="0" y="70340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5" id="65"/>
          <p:cNvSpPr/>
          <p:nvPr/>
        </p:nvSpPr>
        <p:spPr>
          <a:xfrm flipH="false" flipV="false" rot="0">
            <a:off x="15595055" y="3236759"/>
            <a:ext cx="760087" cy="751536"/>
          </a:xfrm>
          <a:custGeom>
            <a:avLst/>
            <a:gdLst/>
            <a:ahLst/>
            <a:cxnLst/>
            <a:rect r="r" b="b" t="t" l="l"/>
            <a:pathLst>
              <a:path h="751536" w="760087">
                <a:moveTo>
                  <a:pt x="0" y="0"/>
                </a:moveTo>
                <a:lnTo>
                  <a:pt x="760087" y="0"/>
                </a:lnTo>
                <a:lnTo>
                  <a:pt x="760087" y="751536"/>
                </a:lnTo>
                <a:lnTo>
                  <a:pt x="0" y="75153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6" id="66"/>
          <p:cNvSpPr/>
          <p:nvPr/>
        </p:nvSpPr>
        <p:spPr>
          <a:xfrm flipH="false" flipV="false" rot="0">
            <a:off x="15011527" y="7022324"/>
            <a:ext cx="672727" cy="687333"/>
          </a:xfrm>
          <a:custGeom>
            <a:avLst/>
            <a:gdLst/>
            <a:ahLst/>
            <a:cxnLst/>
            <a:rect r="r" b="b" t="t" l="l"/>
            <a:pathLst>
              <a:path h="687333" w="672727">
                <a:moveTo>
                  <a:pt x="0" y="0"/>
                </a:moveTo>
                <a:lnTo>
                  <a:pt x="672727" y="0"/>
                </a:lnTo>
                <a:lnTo>
                  <a:pt x="672727" y="687333"/>
                </a:lnTo>
                <a:lnTo>
                  <a:pt x="0" y="68733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7" id="67"/>
          <p:cNvSpPr/>
          <p:nvPr/>
        </p:nvSpPr>
        <p:spPr>
          <a:xfrm flipH="false" flipV="false" rot="0">
            <a:off x="11382814" y="7022324"/>
            <a:ext cx="688891" cy="682002"/>
          </a:xfrm>
          <a:custGeom>
            <a:avLst/>
            <a:gdLst/>
            <a:ahLst/>
            <a:cxnLst/>
            <a:rect r="r" b="b" t="t" l="l"/>
            <a:pathLst>
              <a:path h="682002" w="688891">
                <a:moveTo>
                  <a:pt x="0" y="0"/>
                </a:moveTo>
                <a:lnTo>
                  <a:pt x="688891" y="0"/>
                </a:lnTo>
                <a:lnTo>
                  <a:pt x="688891" y="682002"/>
                </a:lnTo>
                <a:lnTo>
                  <a:pt x="0" y="68200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8" id="68"/>
          <p:cNvSpPr txBox="true"/>
          <p:nvPr/>
        </p:nvSpPr>
        <p:spPr>
          <a:xfrm rot="0">
            <a:off x="461683" y="5311068"/>
            <a:ext cx="2870486" cy="1669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46"/>
              </a:lnSpc>
            </a:pPr>
            <a:r>
              <a:rPr lang="en-US" sz="1604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Order Processing module streamlines sales &amp; purchase cycles by automating quotations, orders, invoices, &amp; GST integration for faster &amp; error-free transactions.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3912528" y="5280649"/>
            <a:ext cx="2870486" cy="1948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46"/>
              </a:lnSpc>
            </a:pPr>
            <a:r>
              <a:rPr lang="en-US" sz="1604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Quality Control module ensures defect-free operations with user-defined inspections, real-time reporting, &amp; automated alerts for non-conformance at every stage of material handling.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461683" y="4573831"/>
            <a:ext cx="3054106" cy="360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31"/>
              </a:lnSpc>
            </a:pPr>
            <a:r>
              <a:rPr lang="en-US" sz="235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Order Processing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3912528" y="4573831"/>
            <a:ext cx="3054106" cy="360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31"/>
              </a:lnSpc>
            </a:pPr>
            <a:r>
              <a:rPr lang="en-US" sz="235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Quality Control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7642908" y="5311068"/>
            <a:ext cx="2870486" cy="1948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46"/>
              </a:lnSpc>
            </a:pPr>
            <a:r>
              <a:rPr lang="en-US" sz="1604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Material Resource Planning module optimizes production and procurement by forecasting demand, scheduling resources, and aligning materials with Bill of Material for timely delivery.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7642908" y="4573831"/>
            <a:ext cx="3400633" cy="710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31"/>
              </a:lnSpc>
            </a:pPr>
            <a:r>
              <a:rPr lang="en-US" sz="235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Material Resource Planning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11373289" y="5311068"/>
            <a:ext cx="3245926" cy="13906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46"/>
              </a:lnSpc>
            </a:pPr>
            <a:r>
              <a:rPr lang="en-US" sz="1604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Inventory Management module provides real-time stock visibility, process-wise control, &amp; lot/batch tracking to ensure accuracy, efficiency, &amp; profitability.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11373289" y="4573831"/>
            <a:ext cx="3054106" cy="710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31"/>
              </a:lnSpc>
            </a:pPr>
            <a:r>
              <a:rPr lang="en-US" sz="235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Inventory Management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10660469" y="8878875"/>
            <a:ext cx="3688080" cy="1112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46"/>
              </a:lnSpc>
            </a:pPr>
            <a:r>
              <a:rPr lang="en-US" sz="1604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Automates GST-compliant bookkeeping, reconciliation, &amp; financial reporting, insights for smarter business decisions.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10660469" y="8332138"/>
            <a:ext cx="3054106" cy="360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31"/>
              </a:lnSpc>
            </a:pPr>
            <a:r>
              <a:rPr lang="en-US" sz="235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Financial Accounting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14393956" y="8905159"/>
            <a:ext cx="3393391" cy="1112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46"/>
              </a:lnSpc>
            </a:pPr>
            <a:r>
              <a:rPr lang="en-US" sz="1604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Centralizes digital storage, enables role-based access, &amp; ensures secure, organized, and easily retrievable business documents.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14393956" y="8358422"/>
            <a:ext cx="3498841" cy="360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31"/>
              </a:lnSpc>
            </a:pPr>
            <a:r>
              <a:rPr lang="en-US" sz="235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Document Management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772425" y="3123262"/>
            <a:ext cx="467329" cy="467329"/>
          </a:xfrm>
          <a:custGeom>
            <a:avLst/>
            <a:gdLst/>
            <a:ahLst/>
            <a:cxnLst/>
            <a:rect r="r" b="b" t="t" l="l"/>
            <a:pathLst>
              <a:path h="467329" w="467329">
                <a:moveTo>
                  <a:pt x="0" y="0"/>
                </a:moveTo>
                <a:lnTo>
                  <a:pt x="467329" y="0"/>
                </a:lnTo>
                <a:lnTo>
                  <a:pt x="467329" y="467329"/>
                </a:lnTo>
                <a:lnTo>
                  <a:pt x="0" y="467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196940" y="3123262"/>
            <a:ext cx="467329" cy="467329"/>
          </a:xfrm>
          <a:custGeom>
            <a:avLst/>
            <a:gdLst/>
            <a:ahLst/>
            <a:cxnLst/>
            <a:rect r="r" b="b" t="t" l="l"/>
            <a:pathLst>
              <a:path h="467329" w="467329">
                <a:moveTo>
                  <a:pt x="0" y="0"/>
                </a:moveTo>
                <a:lnTo>
                  <a:pt x="467329" y="0"/>
                </a:lnTo>
                <a:lnTo>
                  <a:pt x="467329" y="467329"/>
                </a:lnTo>
                <a:lnTo>
                  <a:pt x="0" y="4673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772425" y="5242257"/>
            <a:ext cx="467329" cy="467329"/>
          </a:xfrm>
          <a:custGeom>
            <a:avLst/>
            <a:gdLst/>
            <a:ahLst/>
            <a:cxnLst/>
            <a:rect r="r" b="b" t="t" l="l"/>
            <a:pathLst>
              <a:path h="467329" w="467329">
                <a:moveTo>
                  <a:pt x="0" y="0"/>
                </a:moveTo>
                <a:lnTo>
                  <a:pt x="467329" y="0"/>
                </a:lnTo>
                <a:lnTo>
                  <a:pt x="467329" y="467329"/>
                </a:lnTo>
                <a:lnTo>
                  <a:pt x="0" y="4673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196940" y="5242257"/>
            <a:ext cx="467329" cy="467329"/>
          </a:xfrm>
          <a:custGeom>
            <a:avLst/>
            <a:gdLst/>
            <a:ahLst/>
            <a:cxnLst/>
            <a:rect r="r" b="b" t="t" l="l"/>
            <a:pathLst>
              <a:path h="467329" w="467329">
                <a:moveTo>
                  <a:pt x="0" y="0"/>
                </a:moveTo>
                <a:lnTo>
                  <a:pt x="467329" y="0"/>
                </a:lnTo>
                <a:lnTo>
                  <a:pt x="467329" y="467329"/>
                </a:lnTo>
                <a:lnTo>
                  <a:pt x="0" y="4673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2677307" y="9853789"/>
            <a:ext cx="3316080" cy="537986"/>
            <a:chOff x="0" y="0"/>
            <a:chExt cx="873371" cy="14169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73371" cy="141692"/>
            </a:xfrm>
            <a:custGeom>
              <a:avLst/>
              <a:gdLst/>
              <a:ahLst/>
              <a:cxnLst/>
              <a:rect r="r" b="b" t="t" l="l"/>
              <a:pathLst>
                <a:path h="141692" w="873371">
                  <a:moveTo>
                    <a:pt x="70846" y="0"/>
                  </a:moveTo>
                  <a:lnTo>
                    <a:pt x="802525" y="0"/>
                  </a:lnTo>
                  <a:cubicBezTo>
                    <a:pt x="841652" y="0"/>
                    <a:pt x="873371" y="31719"/>
                    <a:pt x="873371" y="70846"/>
                  </a:cubicBezTo>
                  <a:lnTo>
                    <a:pt x="873371" y="70846"/>
                  </a:lnTo>
                  <a:cubicBezTo>
                    <a:pt x="873371" y="89635"/>
                    <a:pt x="865907" y="107655"/>
                    <a:pt x="852621" y="120942"/>
                  </a:cubicBezTo>
                  <a:cubicBezTo>
                    <a:pt x="839334" y="134228"/>
                    <a:pt x="821314" y="141692"/>
                    <a:pt x="802525" y="141692"/>
                  </a:cubicBezTo>
                  <a:lnTo>
                    <a:pt x="70846" y="141692"/>
                  </a:lnTo>
                  <a:cubicBezTo>
                    <a:pt x="52056" y="141692"/>
                    <a:pt x="34036" y="134228"/>
                    <a:pt x="20750" y="120942"/>
                  </a:cubicBezTo>
                  <a:cubicBezTo>
                    <a:pt x="7464" y="107655"/>
                    <a:pt x="0" y="89635"/>
                    <a:pt x="0" y="70846"/>
                  </a:cubicBezTo>
                  <a:lnTo>
                    <a:pt x="0" y="70846"/>
                  </a:lnTo>
                  <a:cubicBezTo>
                    <a:pt x="0" y="52056"/>
                    <a:pt x="7464" y="34036"/>
                    <a:pt x="20750" y="20750"/>
                  </a:cubicBezTo>
                  <a:cubicBezTo>
                    <a:pt x="34036" y="7464"/>
                    <a:pt x="52056" y="0"/>
                    <a:pt x="70846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873371" cy="189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-1767061" y="7977288"/>
            <a:ext cx="5210521" cy="4477792"/>
            <a:chOff x="0" y="0"/>
            <a:chExt cx="812800" cy="6985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9701" y="0"/>
              <a:ext cx="793399" cy="698500"/>
            </a:xfrm>
            <a:custGeom>
              <a:avLst/>
              <a:gdLst/>
              <a:ahLst/>
              <a:cxnLst/>
              <a:rect r="r" b="b" t="t" l="l"/>
              <a:pathLst>
                <a:path h="698500" w="793399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4815244" y="7977288"/>
            <a:ext cx="5210521" cy="4477792"/>
            <a:chOff x="0" y="0"/>
            <a:chExt cx="812800" cy="6985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9701" y="0"/>
              <a:ext cx="793399" cy="698500"/>
            </a:xfrm>
            <a:custGeom>
              <a:avLst/>
              <a:gdLst/>
              <a:ahLst/>
              <a:cxnLst/>
              <a:rect r="r" b="b" t="t" l="l"/>
              <a:pathLst>
                <a:path h="698500" w="793399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16578D"/>
            </a:solidFill>
            <a:ln cap="rnd">
              <a:noFill/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-619907" y="8437017"/>
            <a:ext cx="3297214" cy="2833543"/>
            <a:chOff x="0" y="0"/>
            <a:chExt cx="812800" cy="6985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4058" y="0"/>
              <a:ext cx="804684" cy="698500"/>
            </a:xfrm>
            <a:custGeom>
              <a:avLst/>
              <a:gdLst/>
              <a:ahLst/>
              <a:cxnLst/>
              <a:rect r="r" b="b" t="t" l="l"/>
              <a:pathLst>
                <a:path h="698500" w="804684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4086099" y="8646380"/>
            <a:ext cx="2809969" cy="2414817"/>
            <a:chOff x="0" y="0"/>
            <a:chExt cx="812800" cy="6985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4762" y="0"/>
              <a:ext cx="803277" cy="698500"/>
            </a:xfrm>
            <a:custGeom>
              <a:avLst/>
              <a:gdLst/>
              <a:ahLst/>
              <a:cxnLst/>
              <a:rect r="r" b="b" t="t" l="l"/>
              <a:pathLst>
                <a:path h="698500" w="803277">
                  <a:moveTo>
                    <a:pt x="795568" y="370683"/>
                  </a:moveTo>
                  <a:lnTo>
                    <a:pt x="617308" y="677067"/>
                  </a:lnTo>
                  <a:cubicBezTo>
                    <a:pt x="609588" y="690337"/>
                    <a:pt x="595394" y="698500"/>
                    <a:pt x="580042" y="698500"/>
                  </a:cubicBezTo>
                  <a:lnTo>
                    <a:pt x="223234" y="698500"/>
                  </a:lnTo>
                  <a:cubicBezTo>
                    <a:pt x="207882" y="698500"/>
                    <a:pt x="193688" y="690337"/>
                    <a:pt x="185968" y="677067"/>
                  </a:cubicBezTo>
                  <a:lnTo>
                    <a:pt x="7708" y="370683"/>
                  </a:lnTo>
                  <a:cubicBezTo>
                    <a:pt x="0" y="357434"/>
                    <a:pt x="0" y="341066"/>
                    <a:pt x="7708" y="327817"/>
                  </a:cubicBezTo>
                  <a:lnTo>
                    <a:pt x="185968" y="21433"/>
                  </a:lnTo>
                  <a:cubicBezTo>
                    <a:pt x="193688" y="8163"/>
                    <a:pt x="207882" y="0"/>
                    <a:pt x="223234" y="0"/>
                  </a:cubicBezTo>
                  <a:lnTo>
                    <a:pt x="580042" y="0"/>
                  </a:lnTo>
                  <a:cubicBezTo>
                    <a:pt x="595394" y="0"/>
                    <a:pt x="609588" y="8163"/>
                    <a:pt x="617308" y="21433"/>
                  </a:cubicBezTo>
                  <a:lnTo>
                    <a:pt x="795568" y="327817"/>
                  </a:lnTo>
                  <a:cubicBezTo>
                    <a:pt x="803276" y="341066"/>
                    <a:pt x="803276" y="357434"/>
                    <a:pt x="795568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48924"/>
              </a:solidFill>
              <a:prstDash val="solid"/>
              <a:miter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-1767061" y="-591955"/>
            <a:ext cx="3389686" cy="2665365"/>
            <a:chOff x="0" y="0"/>
            <a:chExt cx="696717" cy="54784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8289" y="0"/>
              <a:ext cx="680138" cy="547840"/>
            </a:xfrm>
            <a:custGeom>
              <a:avLst/>
              <a:gdLst/>
              <a:ahLst/>
              <a:cxnLst/>
              <a:rect r="r" b="b" t="t" l="l"/>
              <a:pathLst>
                <a:path h="547840" w="680138">
                  <a:moveTo>
                    <a:pt x="668016" y="301435"/>
                  </a:moveTo>
                  <a:lnTo>
                    <a:pt x="505639" y="520325"/>
                  </a:lnTo>
                  <a:cubicBezTo>
                    <a:pt x="492799" y="537634"/>
                    <a:pt x="472520" y="547840"/>
                    <a:pt x="450968" y="547840"/>
                  </a:cubicBezTo>
                  <a:lnTo>
                    <a:pt x="229170" y="547840"/>
                  </a:lnTo>
                  <a:cubicBezTo>
                    <a:pt x="207619" y="547840"/>
                    <a:pt x="187340" y="537634"/>
                    <a:pt x="174500" y="520325"/>
                  </a:cubicBezTo>
                  <a:lnTo>
                    <a:pt x="12122" y="301435"/>
                  </a:lnTo>
                  <a:cubicBezTo>
                    <a:pt x="0" y="285094"/>
                    <a:pt x="0" y="262745"/>
                    <a:pt x="12122" y="246405"/>
                  </a:cubicBezTo>
                  <a:lnTo>
                    <a:pt x="174500" y="27515"/>
                  </a:lnTo>
                  <a:cubicBezTo>
                    <a:pt x="187340" y="10206"/>
                    <a:pt x="207619" y="0"/>
                    <a:pt x="229170" y="0"/>
                  </a:cubicBezTo>
                  <a:lnTo>
                    <a:pt x="450968" y="0"/>
                  </a:lnTo>
                  <a:cubicBezTo>
                    <a:pt x="472520" y="0"/>
                    <a:pt x="492799" y="10206"/>
                    <a:pt x="505639" y="27515"/>
                  </a:cubicBezTo>
                  <a:lnTo>
                    <a:pt x="668016" y="246405"/>
                  </a:lnTo>
                  <a:cubicBezTo>
                    <a:pt x="680138" y="262745"/>
                    <a:pt x="680138" y="285094"/>
                    <a:pt x="668016" y="301435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7495101" y="3325860"/>
            <a:ext cx="2311589" cy="1817640"/>
            <a:chOff x="0" y="0"/>
            <a:chExt cx="696717" cy="54784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7293" y="0"/>
              <a:ext cx="682130" cy="547840"/>
            </a:xfrm>
            <a:custGeom>
              <a:avLst/>
              <a:gdLst/>
              <a:ahLst/>
              <a:cxnLst/>
              <a:rect r="r" b="b" t="t" l="l"/>
              <a:pathLst>
                <a:path h="547840" w="682130">
                  <a:moveTo>
                    <a:pt x="671465" y="298129"/>
                  </a:moveTo>
                  <a:lnTo>
                    <a:pt x="504182" y="523631"/>
                  </a:lnTo>
                  <a:cubicBezTo>
                    <a:pt x="492885" y="538860"/>
                    <a:pt x="475043" y="547840"/>
                    <a:pt x="456081" y="547840"/>
                  </a:cubicBezTo>
                  <a:lnTo>
                    <a:pt x="226050" y="547840"/>
                  </a:lnTo>
                  <a:cubicBezTo>
                    <a:pt x="207088" y="547840"/>
                    <a:pt x="189246" y="538860"/>
                    <a:pt x="177948" y="523631"/>
                  </a:cubicBezTo>
                  <a:lnTo>
                    <a:pt x="10666" y="298129"/>
                  </a:lnTo>
                  <a:cubicBezTo>
                    <a:pt x="0" y="283751"/>
                    <a:pt x="0" y="264088"/>
                    <a:pt x="10666" y="249711"/>
                  </a:cubicBezTo>
                  <a:lnTo>
                    <a:pt x="177948" y="24209"/>
                  </a:lnTo>
                  <a:cubicBezTo>
                    <a:pt x="189246" y="8980"/>
                    <a:pt x="207088" y="0"/>
                    <a:pt x="226050" y="0"/>
                  </a:cubicBezTo>
                  <a:lnTo>
                    <a:pt x="456081" y="0"/>
                  </a:lnTo>
                  <a:cubicBezTo>
                    <a:pt x="475043" y="0"/>
                    <a:pt x="492885" y="8980"/>
                    <a:pt x="504182" y="24209"/>
                  </a:cubicBezTo>
                  <a:lnTo>
                    <a:pt x="671465" y="249711"/>
                  </a:lnTo>
                  <a:cubicBezTo>
                    <a:pt x="682130" y="264088"/>
                    <a:pt x="682130" y="283751"/>
                    <a:pt x="671465" y="298129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8" id="28"/>
          <p:cNvSpPr/>
          <p:nvPr/>
        </p:nvSpPr>
        <p:spPr>
          <a:xfrm flipH="false" flipV="false" rot="0">
            <a:off x="-339304" y="9992895"/>
            <a:ext cx="961113" cy="651154"/>
          </a:xfrm>
          <a:custGeom>
            <a:avLst/>
            <a:gdLst/>
            <a:ahLst/>
            <a:cxnLst/>
            <a:rect r="r" b="b" t="t" l="l"/>
            <a:pathLst>
              <a:path h="651154" w="961113">
                <a:moveTo>
                  <a:pt x="0" y="0"/>
                </a:moveTo>
                <a:lnTo>
                  <a:pt x="961113" y="0"/>
                </a:lnTo>
                <a:lnTo>
                  <a:pt x="961113" y="651155"/>
                </a:lnTo>
                <a:lnTo>
                  <a:pt x="0" y="651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10800000">
            <a:off x="-308460" y="-758506"/>
            <a:ext cx="2164275" cy="1111896"/>
          </a:xfrm>
          <a:custGeom>
            <a:avLst/>
            <a:gdLst/>
            <a:ahLst/>
            <a:cxnLst/>
            <a:rect r="r" b="b" t="t" l="l"/>
            <a:pathLst>
              <a:path h="1111896" w="2164275">
                <a:moveTo>
                  <a:pt x="0" y="0"/>
                </a:moveTo>
                <a:lnTo>
                  <a:pt x="2164275" y="0"/>
                </a:lnTo>
                <a:lnTo>
                  <a:pt x="2164275" y="1111897"/>
                </a:lnTo>
                <a:lnTo>
                  <a:pt x="0" y="11118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4043734" y="-92534"/>
            <a:ext cx="5809337" cy="537986"/>
          </a:xfrm>
          <a:custGeom>
            <a:avLst/>
            <a:gdLst/>
            <a:ahLst/>
            <a:cxnLst/>
            <a:rect r="r" b="b" t="t" l="l"/>
            <a:pathLst>
              <a:path h="537986" w="5809337">
                <a:moveTo>
                  <a:pt x="0" y="0"/>
                </a:moveTo>
                <a:lnTo>
                  <a:pt x="5809337" y="0"/>
                </a:lnTo>
                <a:lnTo>
                  <a:pt x="5809337" y="537986"/>
                </a:lnTo>
                <a:lnTo>
                  <a:pt x="0" y="5379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-434569" r="0" b="-361689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773677" y="6234272"/>
            <a:ext cx="5910575" cy="325082"/>
          </a:xfrm>
          <a:custGeom>
            <a:avLst/>
            <a:gdLst/>
            <a:ahLst/>
            <a:cxnLst/>
            <a:rect r="r" b="b" t="t" l="l"/>
            <a:pathLst>
              <a:path h="325082" w="5910575">
                <a:moveTo>
                  <a:pt x="0" y="0"/>
                </a:moveTo>
                <a:lnTo>
                  <a:pt x="5910576" y="0"/>
                </a:lnTo>
                <a:lnTo>
                  <a:pt x="5910576" y="325081"/>
                </a:lnTo>
                <a:lnTo>
                  <a:pt x="0" y="3250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903809" y="3590591"/>
            <a:ext cx="5910575" cy="325082"/>
          </a:xfrm>
          <a:custGeom>
            <a:avLst/>
            <a:gdLst/>
            <a:ahLst/>
            <a:cxnLst/>
            <a:rect r="r" b="b" t="t" l="l"/>
            <a:pathLst>
              <a:path h="325082" w="5910575">
                <a:moveTo>
                  <a:pt x="0" y="0"/>
                </a:moveTo>
                <a:lnTo>
                  <a:pt x="5910576" y="0"/>
                </a:lnTo>
                <a:lnTo>
                  <a:pt x="5910576" y="325082"/>
                </a:lnTo>
                <a:lnTo>
                  <a:pt x="0" y="32508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-72218" y="4010923"/>
            <a:ext cx="7406492" cy="2194448"/>
          </a:xfrm>
          <a:custGeom>
            <a:avLst/>
            <a:gdLst/>
            <a:ahLst/>
            <a:cxnLst/>
            <a:rect r="r" b="b" t="t" l="l"/>
            <a:pathLst>
              <a:path h="2194448" w="7406492">
                <a:moveTo>
                  <a:pt x="0" y="0"/>
                </a:moveTo>
                <a:lnTo>
                  <a:pt x="7406493" y="0"/>
                </a:lnTo>
                <a:lnTo>
                  <a:pt x="7406493" y="2194448"/>
                </a:lnTo>
                <a:lnTo>
                  <a:pt x="0" y="219444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-60458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-205384" y="1498468"/>
            <a:ext cx="7539659" cy="2148952"/>
          </a:xfrm>
          <a:custGeom>
            <a:avLst/>
            <a:gdLst/>
            <a:ahLst/>
            <a:cxnLst/>
            <a:rect r="r" b="b" t="t" l="l"/>
            <a:pathLst>
              <a:path h="2148952" w="7539659">
                <a:moveTo>
                  <a:pt x="0" y="0"/>
                </a:moveTo>
                <a:lnTo>
                  <a:pt x="7539659" y="0"/>
                </a:lnTo>
                <a:lnTo>
                  <a:pt x="7539659" y="2148952"/>
                </a:lnTo>
                <a:lnTo>
                  <a:pt x="0" y="214895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-66216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-174724" y="6468171"/>
            <a:ext cx="7611505" cy="3609122"/>
          </a:xfrm>
          <a:custGeom>
            <a:avLst/>
            <a:gdLst/>
            <a:ahLst/>
            <a:cxnLst/>
            <a:rect r="r" b="b" t="t" l="l"/>
            <a:pathLst>
              <a:path h="3609122" w="7611505">
                <a:moveTo>
                  <a:pt x="0" y="0"/>
                </a:moveTo>
                <a:lnTo>
                  <a:pt x="7611505" y="0"/>
                </a:lnTo>
                <a:lnTo>
                  <a:pt x="7611505" y="3609122"/>
                </a:lnTo>
                <a:lnTo>
                  <a:pt x="0" y="360912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TextBox 36" id="36"/>
          <p:cNvSpPr txBox="true"/>
          <p:nvPr/>
        </p:nvSpPr>
        <p:spPr>
          <a:xfrm rot="0">
            <a:off x="3807722" y="426402"/>
            <a:ext cx="10672555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500"/>
              </a:lnSpc>
              <a:spcBef>
                <a:spcPct val="0"/>
              </a:spcBef>
            </a:pPr>
            <a:r>
              <a:rPr lang="en-US" b="true" sz="6000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ORDER PROCESSING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8501901" y="3693955"/>
            <a:ext cx="3689612" cy="880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End-to-end sales &amp; purchase order management</a:t>
            </a:r>
          </a:p>
          <a:p>
            <a:pPr algn="l">
              <a:lnSpc>
                <a:spcPts val="2380"/>
              </a:lnSpc>
            </a:pPr>
          </a:p>
        </p:txBody>
      </p:sp>
      <p:sp>
        <p:nvSpPr>
          <p:cNvPr name="TextBox 38" id="38"/>
          <p:cNvSpPr txBox="true"/>
          <p:nvPr/>
        </p:nvSpPr>
        <p:spPr>
          <a:xfrm rot="0">
            <a:off x="13926416" y="3693955"/>
            <a:ext cx="3689612" cy="585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Simplified procurement by enabling structured request creation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8501901" y="5812949"/>
            <a:ext cx="3689612" cy="290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Incoming quotation from vendors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3926416" y="5812949"/>
            <a:ext cx="3689612" cy="880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Order status tracking with real-time updates</a:t>
            </a:r>
          </a:p>
          <a:p>
            <a:pPr algn="l">
              <a:lnSpc>
                <a:spcPts val="2380"/>
              </a:lnSpc>
            </a:pPr>
          </a:p>
        </p:txBody>
      </p:sp>
      <p:sp>
        <p:nvSpPr>
          <p:cNvPr name="TextBox 41" id="41"/>
          <p:cNvSpPr txBox="true"/>
          <p:nvPr/>
        </p:nvSpPr>
        <p:spPr>
          <a:xfrm rot="0">
            <a:off x="8501901" y="3113737"/>
            <a:ext cx="3925630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Order Management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3926416" y="3113737"/>
            <a:ext cx="3925630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Purchase Requisition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8501901" y="5232732"/>
            <a:ext cx="3925630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Incoming Quotation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3926416" y="5232732"/>
            <a:ext cx="3925630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Order Status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7444037" y="8379619"/>
            <a:ext cx="6948339" cy="1118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true">
                <a:solidFill>
                  <a:srgbClr val="F48924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Order Processing</a:t>
            </a:r>
            <a:r>
              <a:rPr lang="en-US" sz="21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module streamlines sales and purchase cycles by automating quotations, orders, and GST integration for faster and error-free transactions.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772425" y="3123262"/>
            <a:ext cx="467329" cy="467329"/>
          </a:xfrm>
          <a:custGeom>
            <a:avLst/>
            <a:gdLst/>
            <a:ahLst/>
            <a:cxnLst/>
            <a:rect r="r" b="b" t="t" l="l"/>
            <a:pathLst>
              <a:path h="467329" w="467329">
                <a:moveTo>
                  <a:pt x="0" y="0"/>
                </a:moveTo>
                <a:lnTo>
                  <a:pt x="467329" y="0"/>
                </a:lnTo>
                <a:lnTo>
                  <a:pt x="467329" y="467329"/>
                </a:lnTo>
                <a:lnTo>
                  <a:pt x="0" y="467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196940" y="3123262"/>
            <a:ext cx="467329" cy="467329"/>
          </a:xfrm>
          <a:custGeom>
            <a:avLst/>
            <a:gdLst/>
            <a:ahLst/>
            <a:cxnLst/>
            <a:rect r="r" b="b" t="t" l="l"/>
            <a:pathLst>
              <a:path h="467329" w="467329">
                <a:moveTo>
                  <a:pt x="0" y="0"/>
                </a:moveTo>
                <a:lnTo>
                  <a:pt x="467329" y="0"/>
                </a:lnTo>
                <a:lnTo>
                  <a:pt x="467329" y="467329"/>
                </a:lnTo>
                <a:lnTo>
                  <a:pt x="0" y="4673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772425" y="5242257"/>
            <a:ext cx="467329" cy="467329"/>
          </a:xfrm>
          <a:custGeom>
            <a:avLst/>
            <a:gdLst/>
            <a:ahLst/>
            <a:cxnLst/>
            <a:rect r="r" b="b" t="t" l="l"/>
            <a:pathLst>
              <a:path h="467329" w="467329">
                <a:moveTo>
                  <a:pt x="0" y="0"/>
                </a:moveTo>
                <a:lnTo>
                  <a:pt x="467329" y="0"/>
                </a:lnTo>
                <a:lnTo>
                  <a:pt x="467329" y="467329"/>
                </a:lnTo>
                <a:lnTo>
                  <a:pt x="0" y="4673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2677307" y="9853789"/>
            <a:ext cx="3316080" cy="537986"/>
            <a:chOff x="0" y="0"/>
            <a:chExt cx="873371" cy="14169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73371" cy="141692"/>
            </a:xfrm>
            <a:custGeom>
              <a:avLst/>
              <a:gdLst/>
              <a:ahLst/>
              <a:cxnLst/>
              <a:rect r="r" b="b" t="t" l="l"/>
              <a:pathLst>
                <a:path h="141692" w="873371">
                  <a:moveTo>
                    <a:pt x="70846" y="0"/>
                  </a:moveTo>
                  <a:lnTo>
                    <a:pt x="802525" y="0"/>
                  </a:lnTo>
                  <a:cubicBezTo>
                    <a:pt x="841652" y="0"/>
                    <a:pt x="873371" y="31719"/>
                    <a:pt x="873371" y="70846"/>
                  </a:cubicBezTo>
                  <a:lnTo>
                    <a:pt x="873371" y="70846"/>
                  </a:lnTo>
                  <a:cubicBezTo>
                    <a:pt x="873371" y="89635"/>
                    <a:pt x="865907" y="107655"/>
                    <a:pt x="852621" y="120942"/>
                  </a:cubicBezTo>
                  <a:cubicBezTo>
                    <a:pt x="839334" y="134228"/>
                    <a:pt x="821314" y="141692"/>
                    <a:pt x="802525" y="141692"/>
                  </a:cubicBezTo>
                  <a:lnTo>
                    <a:pt x="70846" y="141692"/>
                  </a:lnTo>
                  <a:cubicBezTo>
                    <a:pt x="52056" y="141692"/>
                    <a:pt x="34036" y="134228"/>
                    <a:pt x="20750" y="120942"/>
                  </a:cubicBezTo>
                  <a:cubicBezTo>
                    <a:pt x="7464" y="107655"/>
                    <a:pt x="0" y="89635"/>
                    <a:pt x="0" y="70846"/>
                  </a:cubicBezTo>
                  <a:lnTo>
                    <a:pt x="0" y="70846"/>
                  </a:lnTo>
                  <a:cubicBezTo>
                    <a:pt x="0" y="52056"/>
                    <a:pt x="7464" y="34036"/>
                    <a:pt x="20750" y="20750"/>
                  </a:cubicBezTo>
                  <a:cubicBezTo>
                    <a:pt x="34036" y="7464"/>
                    <a:pt x="52056" y="0"/>
                    <a:pt x="70846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873371" cy="189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-1767061" y="7977288"/>
            <a:ext cx="5210521" cy="4477792"/>
            <a:chOff x="0" y="0"/>
            <a:chExt cx="812800" cy="6985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9701" y="0"/>
              <a:ext cx="793399" cy="698500"/>
            </a:xfrm>
            <a:custGeom>
              <a:avLst/>
              <a:gdLst/>
              <a:ahLst/>
              <a:cxnLst/>
              <a:rect r="r" b="b" t="t" l="l"/>
              <a:pathLst>
                <a:path h="698500" w="793399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4815244" y="7977288"/>
            <a:ext cx="5210521" cy="4477792"/>
            <a:chOff x="0" y="0"/>
            <a:chExt cx="812800" cy="6985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9701" y="0"/>
              <a:ext cx="793399" cy="698500"/>
            </a:xfrm>
            <a:custGeom>
              <a:avLst/>
              <a:gdLst/>
              <a:ahLst/>
              <a:cxnLst/>
              <a:rect r="r" b="b" t="t" l="l"/>
              <a:pathLst>
                <a:path h="698500" w="793399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16578D"/>
            </a:solidFill>
            <a:ln cap="rnd">
              <a:noFill/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-619907" y="8437017"/>
            <a:ext cx="3297214" cy="2833543"/>
            <a:chOff x="0" y="0"/>
            <a:chExt cx="812800" cy="6985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4058" y="0"/>
              <a:ext cx="804684" cy="698500"/>
            </a:xfrm>
            <a:custGeom>
              <a:avLst/>
              <a:gdLst/>
              <a:ahLst/>
              <a:cxnLst/>
              <a:rect r="r" b="b" t="t" l="l"/>
              <a:pathLst>
                <a:path h="698500" w="804684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4086099" y="8646380"/>
            <a:ext cx="2809969" cy="2414817"/>
            <a:chOff x="0" y="0"/>
            <a:chExt cx="812800" cy="6985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4762" y="0"/>
              <a:ext cx="803277" cy="698500"/>
            </a:xfrm>
            <a:custGeom>
              <a:avLst/>
              <a:gdLst/>
              <a:ahLst/>
              <a:cxnLst/>
              <a:rect r="r" b="b" t="t" l="l"/>
              <a:pathLst>
                <a:path h="698500" w="803277">
                  <a:moveTo>
                    <a:pt x="795568" y="370683"/>
                  </a:moveTo>
                  <a:lnTo>
                    <a:pt x="617308" y="677067"/>
                  </a:lnTo>
                  <a:cubicBezTo>
                    <a:pt x="609588" y="690337"/>
                    <a:pt x="595394" y="698500"/>
                    <a:pt x="580042" y="698500"/>
                  </a:cubicBezTo>
                  <a:lnTo>
                    <a:pt x="223234" y="698500"/>
                  </a:lnTo>
                  <a:cubicBezTo>
                    <a:pt x="207882" y="698500"/>
                    <a:pt x="193688" y="690337"/>
                    <a:pt x="185968" y="677067"/>
                  </a:cubicBezTo>
                  <a:lnTo>
                    <a:pt x="7708" y="370683"/>
                  </a:lnTo>
                  <a:cubicBezTo>
                    <a:pt x="0" y="357434"/>
                    <a:pt x="0" y="341066"/>
                    <a:pt x="7708" y="327817"/>
                  </a:cubicBezTo>
                  <a:lnTo>
                    <a:pt x="185968" y="21433"/>
                  </a:lnTo>
                  <a:cubicBezTo>
                    <a:pt x="193688" y="8163"/>
                    <a:pt x="207882" y="0"/>
                    <a:pt x="223234" y="0"/>
                  </a:cubicBezTo>
                  <a:lnTo>
                    <a:pt x="580042" y="0"/>
                  </a:lnTo>
                  <a:cubicBezTo>
                    <a:pt x="595394" y="0"/>
                    <a:pt x="609588" y="8163"/>
                    <a:pt x="617308" y="21433"/>
                  </a:cubicBezTo>
                  <a:lnTo>
                    <a:pt x="795568" y="327817"/>
                  </a:lnTo>
                  <a:cubicBezTo>
                    <a:pt x="803276" y="341066"/>
                    <a:pt x="803276" y="357434"/>
                    <a:pt x="795568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48924"/>
              </a:solidFill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-1767061" y="-591955"/>
            <a:ext cx="3389686" cy="2665365"/>
            <a:chOff x="0" y="0"/>
            <a:chExt cx="696717" cy="54784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8289" y="0"/>
              <a:ext cx="680138" cy="547840"/>
            </a:xfrm>
            <a:custGeom>
              <a:avLst/>
              <a:gdLst/>
              <a:ahLst/>
              <a:cxnLst/>
              <a:rect r="r" b="b" t="t" l="l"/>
              <a:pathLst>
                <a:path h="547840" w="680138">
                  <a:moveTo>
                    <a:pt x="668016" y="301435"/>
                  </a:moveTo>
                  <a:lnTo>
                    <a:pt x="505639" y="520325"/>
                  </a:lnTo>
                  <a:cubicBezTo>
                    <a:pt x="492799" y="537634"/>
                    <a:pt x="472520" y="547840"/>
                    <a:pt x="450968" y="547840"/>
                  </a:cubicBezTo>
                  <a:lnTo>
                    <a:pt x="229170" y="547840"/>
                  </a:lnTo>
                  <a:cubicBezTo>
                    <a:pt x="207619" y="547840"/>
                    <a:pt x="187340" y="537634"/>
                    <a:pt x="174500" y="520325"/>
                  </a:cubicBezTo>
                  <a:lnTo>
                    <a:pt x="12122" y="301435"/>
                  </a:lnTo>
                  <a:cubicBezTo>
                    <a:pt x="0" y="285094"/>
                    <a:pt x="0" y="262745"/>
                    <a:pt x="12122" y="246405"/>
                  </a:cubicBezTo>
                  <a:lnTo>
                    <a:pt x="174500" y="27515"/>
                  </a:lnTo>
                  <a:cubicBezTo>
                    <a:pt x="187340" y="10206"/>
                    <a:pt x="207619" y="0"/>
                    <a:pt x="229170" y="0"/>
                  </a:cubicBezTo>
                  <a:lnTo>
                    <a:pt x="450968" y="0"/>
                  </a:lnTo>
                  <a:cubicBezTo>
                    <a:pt x="472520" y="0"/>
                    <a:pt x="492799" y="10206"/>
                    <a:pt x="505639" y="27515"/>
                  </a:cubicBezTo>
                  <a:lnTo>
                    <a:pt x="668016" y="246405"/>
                  </a:lnTo>
                  <a:cubicBezTo>
                    <a:pt x="680138" y="262745"/>
                    <a:pt x="680138" y="285094"/>
                    <a:pt x="668016" y="301435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7425528" y="3325860"/>
            <a:ext cx="2311589" cy="1817640"/>
            <a:chOff x="0" y="0"/>
            <a:chExt cx="696717" cy="54784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7293" y="0"/>
              <a:ext cx="682130" cy="547840"/>
            </a:xfrm>
            <a:custGeom>
              <a:avLst/>
              <a:gdLst/>
              <a:ahLst/>
              <a:cxnLst/>
              <a:rect r="r" b="b" t="t" l="l"/>
              <a:pathLst>
                <a:path h="547840" w="682130">
                  <a:moveTo>
                    <a:pt x="671465" y="298129"/>
                  </a:moveTo>
                  <a:lnTo>
                    <a:pt x="504182" y="523631"/>
                  </a:lnTo>
                  <a:cubicBezTo>
                    <a:pt x="492885" y="538860"/>
                    <a:pt x="475043" y="547840"/>
                    <a:pt x="456081" y="547840"/>
                  </a:cubicBezTo>
                  <a:lnTo>
                    <a:pt x="226050" y="547840"/>
                  </a:lnTo>
                  <a:cubicBezTo>
                    <a:pt x="207088" y="547840"/>
                    <a:pt x="189246" y="538860"/>
                    <a:pt x="177948" y="523631"/>
                  </a:cubicBezTo>
                  <a:lnTo>
                    <a:pt x="10666" y="298129"/>
                  </a:lnTo>
                  <a:cubicBezTo>
                    <a:pt x="0" y="283751"/>
                    <a:pt x="0" y="264088"/>
                    <a:pt x="10666" y="249711"/>
                  </a:cubicBezTo>
                  <a:lnTo>
                    <a:pt x="177948" y="24209"/>
                  </a:lnTo>
                  <a:cubicBezTo>
                    <a:pt x="189246" y="8980"/>
                    <a:pt x="207088" y="0"/>
                    <a:pt x="226050" y="0"/>
                  </a:cubicBezTo>
                  <a:lnTo>
                    <a:pt x="456081" y="0"/>
                  </a:lnTo>
                  <a:cubicBezTo>
                    <a:pt x="475043" y="0"/>
                    <a:pt x="492885" y="8980"/>
                    <a:pt x="504182" y="24209"/>
                  </a:cubicBezTo>
                  <a:lnTo>
                    <a:pt x="671465" y="249711"/>
                  </a:lnTo>
                  <a:cubicBezTo>
                    <a:pt x="682130" y="264088"/>
                    <a:pt x="682130" y="283751"/>
                    <a:pt x="671465" y="298129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7" id="27"/>
          <p:cNvSpPr/>
          <p:nvPr/>
        </p:nvSpPr>
        <p:spPr>
          <a:xfrm flipH="false" flipV="false" rot="0">
            <a:off x="-339304" y="9992895"/>
            <a:ext cx="961113" cy="651154"/>
          </a:xfrm>
          <a:custGeom>
            <a:avLst/>
            <a:gdLst/>
            <a:ahLst/>
            <a:cxnLst/>
            <a:rect r="r" b="b" t="t" l="l"/>
            <a:pathLst>
              <a:path h="651154" w="961113">
                <a:moveTo>
                  <a:pt x="0" y="0"/>
                </a:moveTo>
                <a:lnTo>
                  <a:pt x="961113" y="0"/>
                </a:lnTo>
                <a:lnTo>
                  <a:pt x="961113" y="651155"/>
                </a:lnTo>
                <a:lnTo>
                  <a:pt x="0" y="6511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10800000">
            <a:off x="-308460" y="-758506"/>
            <a:ext cx="2164275" cy="1111896"/>
          </a:xfrm>
          <a:custGeom>
            <a:avLst/>
            <a:gdLst/>
            <a:ahLst/>
            <a:cxnLst/>
            <a:rect r="r" b="b" t="t" l="l"/>
            <a:pathLst>
              <a:path h="1111896" w="2164275">
                <a:moveTo>
                  <a:pt x="0" y="0"/>
                </a:moveTo>
                <a:lnTo>
                  <a:pt x="2164275" y="0"/>
                </a:lnTo>
                <a:lnTo>
                  <a:pt x="2164275" y="1111897"/>
                </a:lnTo>
                <a:lnTo>
                  <a:pt x="0" y="11118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4043734" y="-92534"/>
            <a:ext cx="5809337" cy="537986"/>
          </a:xfrm>
          <a:custGeom>
            <a:avLst/>
            <a:gdLst/>
            <a:ahLst/>
            <a:cxnLst/>
            <a:rect r="r" b="b" t="t" l="l"/>
            <a:pathLst>
              <a:path h="537986" w="5809337">
                <a:moveTo>
                  <a:pt x="0" y="0"/>
                </a:moveTo>
                <a:lnTo>
                  <a:pt x="5809337" y="0"/>
                </a:lnTo>
                <a:lnTo>
                  <a:pt x="5809337" y="537986"/>
                </a:lnTo>
                <a:lnTo>
                  <a:pt x="0" y="537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-434569" r="0" b="-361689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0" y="1527585"/>
            <a:ext cx="7209762" cy="3234915"/>
          </a:xfrm>
          <a:custGeom>
            <a:avLst/>
            <a:gdLst/>
            <a:ahLst/>
            <a:cxnLst/>
            <a:rect r="r" b="b" t="t" l="l"/>
            <a:pathLst>
              <a:path h="3234915" w="7209762">
                <a:moveTo>
                  <a:pt x="0" y="0"/>
                </a:moveTo>
                <a:lnTo>
                  <a:pt x="7209762" y="0"/>
                </a:lnTo>
                <a:lnTo>
                  <a:pt x="7209762" y="3234915"/>
                </a:lnTo>
                <a:lnTo>
                  <a:pt x="0" y="323491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-19047" r="0" b="-6257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109451" y="2938064"/>
            <a:ext cx="5891449" cy="1379099"/>
          </a:xfrm>
          <a:custGeom>
            <a:avLst/>
            <a:gdLst/>
            <a:ahLst/>
            <a:cxnLst/>
            <a:rect r="r" b="b" t="t" l="l"/>
            <a:pathLst>
              <a:path h="1379099" w="5891449">
                <a:moveTo>
                  <a:pt x="0" y="0"/>
                </a:moveTo>
                <a:lnTo>
                  <a:pt x="5891449" y="0"/>
                </a:lnTo>
                <a:lnTo>
                  <a:pt x="5891449" y="1379099"/>
                </a:lnTo>
                <a:lnTo>
                  <a:pt x="0" y="137909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31205" t="-92014" r="-10340" b="-147949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0" y="5046187"/>
            <a:ext cx="5217986" cy="2604770"/>
          </a:xfrm>
          <a:custGeom>
            <a:avLst/>
            <a:gdLst/>
            <a:ahLst/>
            <a:cxnLst/>
            <a:rect r="r" b="b" t="t" l="l"/>
            <a:pathLst>
              <a:path h="2604770" w="5217986">
                <a:moveTo>
                  <a:pt x="0" y="0"/>
                </a:moveTo>
                <a:lnTo>
                  <a:pt x="5217986" y="0"/>
                </a:lnTo>
                <a:lnTo>
                  <a:pt x="5217986" y="2604769"/>
                </a:lnTo>
                <a:lnTo>
                  <a:pt x="0" y="260476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45335" t="-40923" r="-9193" b="-33119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-43643" y="7909543"/>
            <a:ext cx="7253405" cy="1569543"/>
          </a:xfrm>
          <a:custGeom>
            <a:avLst/>
            <a:gdLst/>
            <a:ahLst/>
            <a:cxnLst/>
            <a:rect r="r" b="b" t="t" l="l"/>
            <a:pathLst>
              <a:path h="1569543" w="7253405">
                <a:moveTo>
                  <a:pt x="0" y="0"/>
                </a:moveTo>
                <a:lnTo>
                  <a:pt x="7253405" y="0"/>
                </a:lnTo>
                <a:lnTo>
                  <a:pt x="7253405" y="1569543"/>
                </a:lnTo>
                <a:lnTo>
                  <a:pt x="0" y="156954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-37843" r="0" b="-121979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3807722" y="521652"/>
            <a:ext cx="10672555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500"/>
              </a:lnSpc>
              <a:spcBef>
                <a:spcPct val="0"/>
              </a:spcBef>
            </a:pPr>
            <a:r>
              <a:rPr lang="en-US" b="true" sz="6000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QUALITY CONTROL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8501901" y="3693955"/>
            <a:ext cx="3925630" cy="1766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User-defined quality templates at GRN, delivery challan, job work issue, job work received, receipt of goods stage</a:t>
            </a:r>
          </a:p>
          <a:p>
            <a:pPr algn="l">
              <a:lnSpc>
                <a:spcPts val="2380"/>
              </a:lnSpc>
            </a:pPr>
          </a:p>
          <a:p>
            <a:pPr algn="l">
              <a:lnSpc>
                <a:spcPts val="2380"/>
              </a:lnSpc>
            </a:pPr>
          </a:p>
        </p:txBody>
      </p:sp>
      <p:sp>
        <p:nvSpPr>
          <p:cNvPr name="TextBox 36" id="36"/>
          <p:cNvSpPr txBox="true"/>
          <p:nvPr/>
        </p:nvSpPr>
        <p:spPr>
          <a:xfrm rot="0">
            <a:off x="13926416" y="3693955"/>
            <a:ext cx="3689612" cy="585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Multi-level inspection (material inward, production, job work)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8501901" y="5812949"/>
            <a:ext cx="3689612" cy="880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Real-time quality reporting &amp; defect analysis</a:t>
            </a:r>
          </a:p>
          <a:p>
            <a:pPr algn="l">
              <a:lnSpc>
                <a:spcPts val="2380"/>
              </a:lnSpc>
            </a:pPr>
          </a:p>
        </p:txBody>
      </p:sp>
      <p:sp>
        <p:nvSpPr>
          <p:cNvPr name="TextBox 38" id="38"/>
          <p:cNvSpPr txBox="true"/>
          <p:nvPr/>
        </p:nvSpPr>
        <p:spPr>
          <a:xfrm rot="0">
            <a:off x="8501901" y="3113737"/>
            <a:ext cx="3925630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Quality Templates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3926416" y="3113737"/>
            <a:ext cx="3925630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Multi-Level Inspection 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8501901" y="5232732"/>
            <a:ext cx="3925630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Quality Reporting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7505725" y="8379619"/>
            <a:ext cx="6304444" cy="1489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true">
                <a:solidFill>
                  <a:srgbClr val="F48924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Quality Control </a:t>
            </a:r>
            <a:r>
              <a:rPr lang="en-US" sz="21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module ensures defect-free operations with user-defined inspections, real-time reporting, and automated alerts for non-conformance at every stage of material handling.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673697" y="3123262"/>
            <a:ext cx="467329" cy="467329"/>
          </a:xfrm>
          <a:custGeom>
            <a:avLst/>
            <a:gdLst/>
            <a:ahLst/>
            <a:cxnLst/>
            <a:rect r="r" b="b" t="t" l="l"/>
            <a:pathLst>
              <a:path h="467329" w="467329">
                <a:moveTo>
                  <a:pt x="0" y="0"/>
                </a:moveTo>
                <a:lnTo>
                  <a:pt x="467329" y="0"/>
                </a:lnTo>
                <a:lnTo>
                  <a:pt x="467329" y="467329"/>
                </a:lnTo>
                <a:lnTo>
                  <a:pt x="0" y="467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673697" y="5242257"/>
            <a:ext cx="467329" cy="467329"/>
          </a:xfrm>
          <a:custGeom>
            <a:avLst/>
            <a:gdLst/>
            <a:ahLst/>
            <a:cxnLst/>
            <a:rect r="r" b="b" t="t" l="l"/>
            <a:pathLst>
              <a:path h="467329" w="467329">
                <a:moveTo>
                  <a:pt x="0" y="0"/>
                </a:moveTo>
                <a:lnTo>
                  <a:pt x="467329" y="0"/>
                </a:lnTo>
                <a:lnTo>
                  <a:pt x="467329" y="467329"/>
                </a:lnTo>
                <a:lnTo>
                  <a:pt x="0" y="4673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098212" y="3123262"/>
            <a:ext cx="467329" cy="467329"/>
          </a:xfrm>
          <a:custGeom>
            <a:avLst/>
            <a:gdLst/>
            <a:ahLst/>
            <a:cxnLst/>
            <a:rect r="r" b="b" t="t" l="l"/>
            <a:pathLst>
              <a:path h="467329" w="467329">
                <a:moveTo>
                  <a:pt x="0" y="0"/>
                </a:moveTo>
                <a:lnTo>
                  <a:pt x="467329" y="0"/>
                </a:lnTo>
                <a:lnTo>
                  <a:pt x="467329" y="467329"/>
                </a:lnTo>
                <a:lnTo>
                  <a:pt x="0" y="4673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2677307" y="9853789"/>
            <a:ext cx="3316080" cy="537986"/>
            <a:chOff x="0" y="0"/>
            <a:chExt cx="873371" cy="14169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73371" cy="141692"/>
            </a:xfrm>
            <a:custGeom>
              <a:avLst/>
              <a:gdLst/>
              <a:ahLst/>
              <a:cxnLst/>
              <a:rect r="r" b="b" t="t" l="l"/>
              <a:pathLst>
                <a:path h="141692" w="873371">
                  <a:moveTo>
                    <a:pt x="70846" y="0"/>
                  </a:moveTo>
                  <a:lnTo>
                    <a:pt x="802525" y="0"/>
                  </a:lnTo>
                  <a:cubicBezTo>
                    <a:pt x="841652" y="0"/>
                    <a:pt x="873371" y="31719"/>
                    <a:pt x="873371" y="70846"/>
                  </a:cubicBezTo>
                  <a:lnTo>
                    <a:pt x="873371" y="70846"/>
                  </a:lnTo>
                  <a:cubicBezTo>
                    <a:pt x="873371" y="89635"/>
                    <a:pt x="865907" y="107655"/>
                    <a:pt x="852621" y="120942"/>
                  </a:cubicBezTo>
                  <a:cubicBezTo>
                    <a:pt x="839334" y="134228"/>
                    <a:pt x="821314" y="141692"/>
                    <a:pt x="802525" y="141692"/>
                  </a:cubicBezTo>
                  <a:lnTo>
                    <a:pt x="70846" y="141692"/>
                  </a:lnTo>
                  <a:cubicBezTo>
                    <a:pt x="52056" y="141692"/>
                    <a:pt x="34036" y="134228"/>
                    <a:pt x="20750" y="120942"/>
                  </a:cubicBezTo>
                  <a:cubicBezTo>
                    <a:pt x="7464" y="107655"/>
                    <a:pt x="0" y="89635"/>
                    <a:pt x="0" y="70846"/>
                  </a:cubicBezTo>
                  <a:lnTo>
                    <a:pt x="0" y="70846"/>
                  </a:lnTo>
                  <a:cubicBezTo>
                    <a:pt x="0" y="52056"/>
                    <a:pt x="7464" y="34036"/>
                    <a:pt x="20750" y="20750"/>
                  </a:cubicBezTo>
                  <a:cubicBezTo>
                    <a:pt x="34036" y="7464"/>
                    <a:pt x="52056" y="0"/>
                    <a:pt x="70846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873371" cy="189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-1767061" y="7977288"/>
            <a:ext cx="5210521" cy="4477792"/>
            <a:chOff x="0" y="0"/>
            <a:chExt cx="812800" cy="6985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9701" y="0"/>
              <a:ext cx="793399" cy="698500"/>
            </a:xfrm>
            <a:custGeom>
              <a:avLst/>
              <a:gdLst/>
              <a:ahLst/>
              <a:cxnLst/>
              <a:rect r="r" b="b" t="t" l="l"/>
              <a:pathLst>
                <a:path h="698500" w="793399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4815244" y="7977288"/>
            <a:ext cx="5210521" cy="4477792"/>
            <a:chOff x="0" y="0"/>
            <a:chExt cx="812800" cy="6985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9701" y="0"/>
              <a:ext cx="793399" cy="698500"/>
            </a:xfrm>
            <a:custGeom>
              <a:avLst/>
              <a:gdLst/>
              <a:ahLst/>
              <a:cxnLst/>
              <a:rect r="r" b="b" t="t" l="l"/>
              <a:pathLst>
                <a:path h="698500" w="793399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16578D"/>
            </a:solidFill>
            <a:ln cap="rnd">
              <a:noFill/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-619907" y="8437017"/>
            <a:ext cx="3297214" cy="2833543"/>
            <a:chOff x="0" y="0"/>
            <a:chExt cx="812800" cy="6985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4058" y="0"/>
              <a:ext cx="804684" cy="698500"/>
            </a:xfrm>
            <a:custGeom>
              <a:avLst/>
              <a:gdLst/>
              <a:ahLst/>
              <a:cxnLst/>
              <a:rect r="r" b="b" t="t" l="l"/>
              <a:pathLst>
                <a:path h="698500" w="804684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4086099" y="8646380"/>
            <a:ext cx="2809969" cy="2414817"/>
            <a:chOff x="0" y="0"/>
            <a:chExt cx="812800" cy="6985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4762" y="0"/>
              <a:ext cx="803277" cy="698500"/>
            </a:xfrm>
            <a:custGeom>
              <a:avLst/>
              <a:gdLst/>
              <a:ahLst/>
              <a:cxnLst/>
              <a:rect r="r" b="b" t="t" l="l"/>
              <a:pathLst>
                <a:path h="698500" w="803277">
                  <a:moveTo>
                    <a:pt x="795568" y="370683"/>
                  </a:moveTo>
                  <a:lnTo>
                    <a:pt x="617308" y="677067"/>
                  </a:lnTo>
                  <a:cubicBezTo>
                    <a:pt x="609588" y="690337"/>
                    <a:pt x="595394" y="698500"/>
                    <a:pt x="580042" y="698500"/>
                  </a:cubicBezTo>
                  <a:lnTo>
                    <a:pt x="223234" y="698500"/>
                  </a:lnTo>
                  <a:cubicBezTo>
                    <a:pt x="207882" y="698500"/>
                    <a:pt x="193688" y="690337"/>
                    <a:pt x="185968" y="677067"/>
                  </a:cubicBezTo>
                  <a:lnTo>
                    <a:pt x="7708" y="370683"/>
                  </a:lnTo>
                  <a:cubicBezTo>
                    <a:pt x="0" y="357434"/>
                    <a:pt x="0" y="341066"/>
                    <a:pt x="7708" y="327817"/>
                  </a:cubicBezTo>
                  <a:lnTo>
                    <a:pt x="185968" y="21433"/>
                  </a:lnTo>
                  <a:cubicBezTo>
                    <a:pt x="193688" y="8163"/>
                    <a:pt x="207882" y="0"/>
                    <a:pt x="223234" y="0"/>
                  </a:cubicBezTo>
                  <a:lnTo>
                    <a:pt x="580042" y="0"/>
                  </a:lnTo>
                  <a:cubicBezTo>
                    <a:pt x="595394" y="0"/>
                    <a:pt x="609588" y="8163"/>
                    <a:pt x="617308" y="21433"/>
                  </a:cubicBezTo>
                  <a:lnTo>
                    <a:pt x="795568" y="327817"/>
                  </a:lnTo>
                  <a:cubicBezTo>
                    <a:pt x="803276" y="341066"/>
                    <a:pt x="803276" y="357434"/>
                    <a:pt x="795568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48924"/>
              </a:solidFill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-1767061" y="-591955"/>
            <a:ext cx="3389686" cy="2665365"/>
            <a:chOff x="0" y="0"/>
            <a:chExt cx="696717" cy="54784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8289" y="0"/>
              <a:ext cx="680138" cy="547840"/>
            </a:xfrm>
            <a:custGeom>
              <a:avLst/>
              <a:gdLst/>
              <a:ahLst/>
              <a:cxnLst/>
              <a:rect r="r" b="b" t="t" l="l"/>
              <a:pathLst>
                <a:path h="547840" w="680138">
                  <a:moveTo>
                    <a:pt x="668016" y="301435"/>
                  </a:moveTo>
                  <a:lnTo>
                    <a:pt x="505639" y="520325"/>
                  </a:lnTo>
                  <a:cubicBezTo>
                    <a:pt x="492799" y="537634"/>
                    <a:pt x="472520" y="547840"/>
                    <a:pt x="450968" y="547840"/>
                  </a:cubicBezTo>
                  <a:lnTo>
                    <a:pt x="229170" y="547840"/>
                  </a:lnTo>
                  <a:cubicBezTo>
                    <a:pt x="207619" y="547840"/>
                    <a:pt x="187340" y="537634"/>
                    <a:pt x="174500" y="520325"/>
                  </a:cubicBezTo>
                  <a:lnTo>
                    <a:pt x="12122" y="301435"/>
                  </a:lnTo>
                  <a:cubicBezTo>
                    <a:pt x="0" y="285094"/>
                    <a:pt x="0" y="262745"/>
                    <a:pt x="12122" y="246405"/>
                  </a:cubicBezTo>
                  <a:lnTo>
                    <a:pt x="174500" y="27515"/>
                  </a:lnTo>
                  <a:cubicBezTo>
                    <a:pt x="187340" y="10206"/>
                    <a:pt x="207619" y="0"/>
                    <a:pt x="229170" y="0"/>
                  </a:cubicBezTo>
                  <a:lnTo>
                    <a:pt x="450968" y="0"/>
                  </a:lnTo>
                  <a:cubicBezTo>
                    <a:pt x="472520" y="0"/>
                    <a:pt x="492799" y="10206"/>
                    <a:pt x="505639" y="27515"/>
                  </a:cubicBezTo>
                  <a:lnTo>
                    <a:pt x="668016" y="246405"/>
                  </a:lnTo>
                  <a:cubicBezTo>
                    <a:pt x="680138" y="262745"/>
                    <a:pt x="680138" y="285094"/>
                    <a:pt x="668016" y="301435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7420505" y="3325860"/>
            <a:ext cx="2311589" cy="1817640"/>
            <a:chOff x="0" y="0"/>
            <a:chExt cx="696717" cy="54784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7293" y="0"/>
              <a:ext cx="682130" cy="547840"/>
            </a:xfrm>
            <a:custGeom>
              <a:avLst/>
              <a:gdLst/>
              <a:ahLst/>
              <a:cxnLst/>
              <a:rect r="r" b="b" t="t" l="l"/>
              <a:pathLst>
                <a:path h="547840" w="682130">
                  <a:moveTo>
                    <a:pt x="671465" y="298129"/>
                  </a:moveTo>
                  <a:lnTo>
                    <a:pt x="504182" y="523631"/>
                  </a:lnTo>
                  <a:cubicBezTo>
                    <a:pt x="492885" y="538860"/>
                    <a:pt x="475043" y="547840"/>
                    <a:pt x="456081" y="547840"/>
                  </a:cubicBezTo>
                  <a:lnTo>
                    <a:pt x="226050" y="547840"/>
                  </a:lnTo>
                  <a:cubicBezTo>
                    <a:pt x="207088" y="547840"/>
                    <a:pt x="189246" y="538860"/>
                    <a:pt x="177948" y="523631"/>
                  </a:cubicBezTo>
                  <a:lnTo>
                    <a:pt x="10666" y="298129"/>
                  </a:lnTo>
                  <a:cubicBezTo>
                    <a:pt x="0" y="283751"/>
                    <a:pt x="0" y="264088"/>
                    <a:pt x="10666" y="249711"/>
                  </a:cubicBezTo>
                  <a:lnTo>
                    <a:pt x="177948" y="24209"/>
                  </a:lnTo>
                  <a:cubicBezTo>
                    <a:pt x="189246" y="8980"/>
                    <a:pt x="207088" y="0"/>
                    <a:pt x="226050" y="0"/>
                  </a:cubicBezTo>
                  <a:lnTo>
                    <a:pt x="456081" y="0"/>
                  </a:lnTo>
                  <a:cubicBezTo>
                    <a:pt x="475043" y="0"/>
                    <a:pt x="492885" y="8980"/>
                    <a:pt x="504182" y="24209"/>
                  </a:cubicBezTo>
                  <a:lnTo>
                    <a:pt x="671465" y="249711"/>
                  </a:lnTo>
                  <a:cubicBezTo>
                    <a:pt x="682130" y="264088"/>
                    <a:pt x="682130" y="283751"/>
                    <a:pt x="671465" y="298129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7" id="27"/>
          <p:cNvSpPr/>
          <p:nvPr/>
        </p:nvSpPr>
        <p:spPr>
          <a:xfrm flipH="false" flipV="false" rot="0">
            <a:off x="-339304" y="9992895"/>
            <a:ext cx="961113" cy="651154"/>
          </a:xfrm>
          <a:custGeom>
            <a:avLst/>
            <a:gdLst/>
            <a:ahLst/>
            <a:cxnLst/>
            <a:rect r="r" b="b" t="t" l="l"/>
            <a:pathLst>
              <a:path h="651154" w="961113">
                <a:moveTo>
                  <a:pt x="0" y="0"/>
                </a:moveTo>
                <a:lnTo>
                  <a:pt x="961113" y="0"/>
                </a:lnTo>
                <a:lnTo>
                  <a:pt x="961113" y="651155"/>
                </a:lnTo>
                <a:lnTo>
                  <a:pt x="0" y="6511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10800000">
            <a:off x="-308460" y="-758506"/>
            <a:ext cx="2164275" cy="1111896"/>
          </a:xfrm>
          <a:custGeom>
            <a:avLst/>
            <a:gdLst/>
            <a:ahLst/>
            <a:cxnLst/>
            <a:rect r="r" b="b" t="t" l="l"/>
            <a:pathLst>
              <a:path h="1111896" w="2164275">
                <a:moveTo>
                  <a:pt x="0" y="0"/>
                </a:moveTo>
                <a:lnTo>
                  <a:pt x="2164275" y="0"/>
                </a:lnTo>
                <a:lnTo>
                  <a:pt x="2164275" y="1111897"/>
                </a:lnTo>
                <a:lnTo>
                  <a:pt x="0" y="11118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4043734" y="-92534"/>
            <a:ext cx="5809337" cy="537986"/>
          </a:xfrm>
          <a:custGeom>
            <a:avLst/>
            <a:gdLst/>
            <a:ahLst/>
            <a:cxnLst/>
            <a:rect r="r" b="b" t="t" l="l"/>
            <a:pathLst>
              <a:path h="537986" w="5809337">
                <a:moveTo>
                  <a:pt x="0" y="0"/>
                </a:moveTo>
                <a:lnTo>
                  <a:pt x="5809337" y="0"/>
                </a:lnTo>
                <a:lnTo>
                  <a:pt x="5809337" y="537986"/>
                </a:lnTo>
                <a:lnTo>
                  <a:pt x="0" y="537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-434569" r="0" b="-361689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43495" y="1895195"/>
            <a:ext cx="6628531" cy="3151314"/>
          </a:xfrm>
          <a:custGeom>
            <a:avLst/>
            <a:gdLst/>
            <a:ahLst/>
            <a:cxnLst/>
            <a:rect r="r" b="b" t="t" l="l"/>
            <a:pathLst>
              <a:path h="3151314" w="6628531">
                <a:moveTo>
                  <a:pt x="0" y="0"/>
                </a:moveTo>
                <a:lnTo>
                  <a:pt x="6628531" y="0"/>
                </a:lnTo>
                <a:lnTo>
                  <a:pt x="6628531" y="3151314"/>
                </a:lnTo>
                <a:lnTo>
                  <a:pt x="0" y="315131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43495" y="5242257"/>
            <a:ext cx="6628531" cy="3137505"/>
          </a:xfrm>
          <a:custGeom>
            <a:avLst/>
            <a:gdLst/>
            <a:ahLst/>
            <a:cxnLst/>
            <a:rect r="r" b="b" t="t" l="l"/>
            <a:pathLst>
              <a:path h="3137505" w="6628531">
                <a:moveTo>
                  <a:pt x="0" y="0"/>
                </a:moveTo>
                <a:lnTo>
                  <a:pt x="6628531" y="0"/>
                </a:lnTo>
                <a:lnTo>
                  <a:pt x="6628531" y="3137504"/>
                </a:lnTo>
                <a:lnTo>
                  <a:pt x="0" y="31375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2326366" y="712152"/>
            <a:ext cx="13635268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500"/>
              </a:lnSpc>
              <a:spcBef>
                <a:spcPct val="0"/>
              </a:spcBef>
            </a:pPr>
            <a:r>
              <a:rPr lang="en-US" b="true" sz="6000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MATERIAL RESOURCE PLANNING 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8403173" y="3693955"/>
            <a:ext cx="3689612" cy="880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Forecast demand and align raw material procurement</a:t>
            </a:r>
          </a:p>
          <a:p>
            <a:pPr algn="l">
              <a:lnSpc>
                <a:spcPts val="2380"/>
              </a:lnSpc>
            </a:pPr>
          </a:p>
        </p:txBody>
      </p:sp>
      <p:sp>
        <p:nvSpPr>
          <p:cNvPr name="TextBox 34" id="34"/>
          <p:cNvSpPr txBox="true"/>
          <p:nvPr/>
        </p:nvSpPr>
        <p:spPr>
          <a:xfrm rot="0">
            <a:off x="8403173" y="5812949"/>
            <a:ext cx="3689612" cy="880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Optimize resources to reduce delays &amp; stockouts</a:t>
            </a:r>
          </a:p>
          <a:p>
            <a:pPr algn="l">
              <a:lnSpc>
                <a:spcPts val="2380"/>
              </a:lnSpc>
            </a:pPr>
          </a:p>
        </p:txBody>
      </p:sp>
      <p:sp>
        <p:nvSpPr>
          <p:cNvPr name="TextBox 35" id="35"/>
          <p:cNvSpPr txBox="true"/>
          <p:nvPr/>
        </p:nvSpPr>
        <p:spPr>
          <a:xfrm rot="0">
            <a:off x="13827688" y="3674905"/>
            <a:ext cx="3689612" cy="880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Integrated with BOM (Bill of Material) for accuracy</a:t>
            </a:r>
          </a:p>
          <a:p>
            <a:pPr algn="l">
              <a:lnSpc>
                <a:spcPts val="2380"/>
              </a:lnSpc>
            </a:pPr>
          </a:p>
        </p:txBody>
      </p:sp>
      <p:sp>
        <p:nvSpPr>
          <p:cNvPr name="TextBox 36" id="36"/>
          <p:cNvSpPr txBox="true"/>
          <p:nvPr/>
        </p:nvSpPr>
        <p:spPr>
          <a:xfrm rot="0">
            <a:off x="8403173" y="3113737"/>
            <a:ext cx="3925630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Forecast Demand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8403173" y="5232732"/>
            <a:ext cx="3925630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Optimize Resources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3827688" y="3113737"/>
            <a:ext cx="3925630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Bill of Material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5157757" y="8372069"/>
            <a:ext cx="8118721" cy="1118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true">
                <a:solidFill>
                  <a:srgbClr val="F48924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Material Resource Planning</a:t>
            </a:r>
            <a:r>
              <a:rPr lang="en-US" sz="21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module optimizes production and procurement by forecasting demand, scheduling resources, and aligning materials with Bill of Material for timely delivery.</a:t>
            </a:r>
          </a:p>
        </p:txBody>
      </p:sp>
      <p:sp>
        <p:nvSpPr>
          <p:cNvPr name="Freeform 40" id="40"/>
          <p:cNvSpPr/>
          <p:nvPr/>
        </p:nvSpPr>
        <p:spPr>
          <a:xfrm flipH="false" flipV="false" rot="0">
            <a:off x="13098212" y="5286058"/>
            <a:ext cx="467329" cy="467329"/>
          </a:xfrm>
          <a:custGeom>
            <a:avLst/>
            <a:gdLst/>
            <a:ahLst/>
            <a:cxnLst/>
            <a:rect r="r" b="b" t="t" l="l"/>
            <a:pathLst>
              <a:path h="467329" w="467329">
                <a:moveTo>
                  <a:pt x="0" y="0"/>
                </a:moveTo>
                <a:lnTo>
                  <a:pt x="467329" y="0"/>
                </a:lnTo>
                <a:lnTo>
                  <a:pt x="467329" y="467329"/>
                </a:lnTo>
                <a:lnTo>
                  <a:pt x="0" y="46732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1" id="41"/>
          <p:cNvSpPr txBox="true"/>
          <p:nvPr/>
        </p:nvSpPr>
        <p:spPr>
          <a:xfrm rot="0">
            <a:off x="13827688" y="5856750"/>
            <a:ext cx="3689612" cy="880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Cost control through efficient resource allocation and wastage reduction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3827688" y="5276533"/>
            <a:ext cx="3925630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Cost Control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102197" y="2176712"/>
            <a:ext cx="467329" cy="467329"/>
          </a:xfrm>
          <a:custGeom>
            <a:avLst/>
            <a:gdLst/>
            <a:ahLst/>
            <a:cxnLst/>
            <a:rect r="r" b="b" t="t" l="l"/>
            <a:pathLst>
              <a:path h="467329" w="467329">
                <a:moveTo>
                  <a:pt x="0" y="0"/>
                </a:moveTo>
                <a:lnTo>
                  <a:pt x="467329" y="0"/>
                </a:lnTo>
                <a:lnTo>
                  <a:pt x="467329" y="467329"/>
                </a:lnTo>
                <a:lnTo>
                  <a:pt x="0" y="467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526712" y="2176712"/>
            <a:ext cx="467329" cy="467329"/>
          </a:xfrm>
          <a:custGeom>
            <a:avLst/>
            <a:gdLst/>
            <a:ahLst/>
            <a:cxnLst/>
            <a:rect r="r" b="b" t="t" l="l"/>
            <a:pathLst>
              <a:path h="467329" w="467329">
                <a:moveTo>
                  <a:pt x="0" y="0"/>
                </a:moveTo>
                <a:lnTo>
                  <a:pt x="467329" y="0"/>
                </a:lnTo>
                <a:lnTo>
                  <a:pt x="467329" y="467329"/>
                </a:lnTo>
                <a:lnTo>
                  <a:pt x="0" y="4673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102197" y="4295706"/>
            <a:ext cx="467329" cy="467329"/>
          </a:xfrm>
          <a:custGeom>
            <a:avLst/>
            <a:gdLst/>
            <a:ahLst/>
            <a:cxnLst/>
            <a:rect r="r" b="b" t="t" l="l"/>
            <a:pathLst>
              <a:path h="467329" w="467329">
                <a:moveTo>
                  <a:pt x="0" y="0"/>
                </a:moveTo>
                <a:lnTo>
                  <a:pt x="467329" y="0"/>
                </a:lnTo>
                <a:lnTo>
                  <a:pt x="467329" y="467330"/>
                </a:lnTo>
                <a:lnTo>
                  <a:pt x="0" y="4673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526712" y="4295706"/>
            <a:ext cx="467329" cy="467329"/>
          </a:xfrm>
          <a:custGeom>
            <a:avLst/>
            <a:gdLst/>
            <a:ahLst/>
            <a:cxnLst/>
            <a:rect r="r" b="b" t="t" l="l"/>
            <a:pathLst>
              <a:path h="467329" w="467329">
                <a:moveTo>
                  <a:pt x="0" y="0"/>
                </a:moveTo>
                <a:lnTo>
                  <a:pt x="467329" y="0"/>
                </a:lnTo>
                <a:lnTo>
                  <a:pt x="467329" y="467330"/>
                </a:lnTo>
                <a:lnTo>
                  <a:pt x="0" y="4673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2677307" y="9853789"/>
            <a:ext cx="3316080" cy="537986"/>
            <a:chOff x="0" y="0"/>
            <a:chExt cx="873371" cy="14169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73371" cy="141692"/>
            </a:xfrm>
            <a:custGeom>
              <a:avLst/>
              <a:gdLst/>
              <a:ahLst/>
              <a:cxnLst/>
              <a:rect r="r" b="b" t="t" l="l"/>
              <a:pathLst>
                <a:path h="141692" w="873371">
                  <a:moveTo>
                    <a:pt x="70846" y="0"/>
                  </a:moveTo>
                  <a:lnTo>
                    <a:pt x="802525" y="0"/>
                  </a:lnTo>
                  <a:cubicBezTo>
                    <a:pt x="841652" y="0"/>
                    <a:pt x="873371" y="31719"/>
                    <a:pt x="873371" y="70846"/>
                  </a:cubicBezTo>
                  <a:lnTo>
                    <a:pt x="873371" y="70846"/>
                  </a:lnTo>
                  <a:cubicBezTo>
                    <a:pt x="873371" y="89635"/>
                    <a:pt x="865907" y="107655"/>
                    <a:pt x="852621" y="120942"/>
                  </a:cubicBezTo>
                  <a:cubicBezTo>
                    <a:pt x="839334" y="134228"/>
                    <a:pt x="821314" y="141692"/>
                    <a:pt x="802525" y="141692"/>
                  </a:cubicBezTo>
                  <a:lnTo>
                    <a:pt x="70846" y="141692"/>
                  </a:lnTo>
                  <a:cubicBezTo>
                    <a:pt x="52056" y="141692"/>
                    <a:pt x="34036" y="134228"/>
                    <a:pt x="20750" y="120942"/>
                  </a:cubicBezTo>
                  <a:cubicBezTo>
                    <a:pt x="7464" y="107655"/>
                    <a:pt x="0" y="89635"/>
                    <a:pt x="0" y="70846"/>
                  </a:cubicBezTo>
                  <a:lnTo>
                    <a:pt x="0" y="70846"/>
                  </a:lnTo>
                  <a:cubicBezTo>
                    <a:pt x="0" y="52056"/>
                    <a:pt x="7464" y="34036"/>
                    <a:pt x="20750" y="20750"/>
                  </a:cubicBezTo>
                  <a:cubicBezTo>
                    <a:pt x="34036" y="7464"/>
                    <a:pt x="52056" y="0"/>
                    <a:pt x="70846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873371" cy="189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-1767061" y="7977288"/>
            <a:ext cx="5210521" cy="4477792"/>
            <a:chOff x="0" y="0"/>
            <a:chExt cx="812800" cy="6985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9701" y="0"/>
              <a:ext cx="793399" cy="698500"/>
            </a:xfrm>
            <a:custGeom>
              <a:avLst/>
              <a:gdLst/>
              <a:ahLst/>
              <a:cxnLst/>
              <a:rect r="r" b="b" t="t" l="l"/>
              <a:pathLst>
                <a:path h="698500" w="793399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4815244" y="7977288"/>
            <a:ext cx="5210521" cy="4477792"/>
            <a:chOff x="0" y="0"/>
            <a:chExt cx="812800" cy="6985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9701" y="0"/>
              <a:ext cx="793399" cy="698500"/>
            </a:xfrm>
            <a:custGeom>
              <a:avLst/>
              <a:gdLst/>
              <a:ahLst/>
              <a:cxnLst/>
              <a:rect r="r" b="b" t="t" l="l"/>
              <a:pathLst>
                <a:path h="698500" w="793399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16578D"/>
            </a:solidFill>
            <a:ln cap="rnd">
              <a:noFill/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-619907" y="8437017"/>
            <a:ext cx="3297214" cy="2833543"/>
            <a:chOff x="0" y="0"/>
            <a:chExt cx="812800" cy="6985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4058" y="0"/>
              <a:ext cx="804684" cy="698500"/>
            </a:xfrm>
            <a:custGeom>
              <a:avLst/>
              <a:gdLst/>
              <a:ahLst/>
              <a:cxnLst/>
              <a:rect r="r" b="b" t="t" l="l"/>
              <a:pathLst>
                <a:path h="698500" w="804684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4086099" y="8646380"/>
            <a:ext cx="2809969" cy="2414817"/>
            <a:chOff x="0" y="0"/>
            <a:chExt cx="812800" cy="6985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4762" y="0"/>
              <a:ext cx="803277" cy="698500"/>
            </a:xfrm>
            <a:custGeom>
              <a:avLst/>
              <a:gdLst/>
              <a:ahLst/>
              <a:cxnLst/>
              <a:rect r="r" b="b" t="t" l="l"/>
              <a:pathLst>
                <a:path h="698500" w="803277">
                  <a:moveTo>
                    <a:pt x="795568" y="370683"/>
                  </a:moveTo>
                  <a:lnTo>
                    <a:pt x="617308" y="677067"/>
                  </a:lnTo>
                  <a:cubicBezTo>
                    <a:pt x="609588" y="690337"/>
                    <a:pt x="595394" y="698500"/>
                    <a:pt x="580042" y="698500"/>
                  </a:cubicBezTo>
                  <a:lnTo>
                    <a:pt x="223234" y="698500"/>
                  </a:lnTo>
                  <a:cubicBezTo>
                    <a:pt x="207882" y="698500"/>
                    <a:pt x="193688" y="690337"/>
                    <a:pt x="185968" y="677067"/>
                  </a:cubicBezTo>
                  <a:lnTo>
                    <a:pt x="7708" y="370683"/>
                  </a:lnTo>
                  <a:cubicBezTo>
                    <a:pt x="0" y="357434"/>
                    <a:pt x="0" y="341066"/>
                    <a:pt x="7708" y="327817"/>
                  </a:cubicBezTo>
                  <a:lnTo>
                    <a:pt x="185968" y="21433"/>
                  </a:lnTo>
                  <a:cubicBezTo>
                    <a:pt x="193688" y="8163"/>
                    <a:pt x="207882" y="0"/>
                    <a:pt x="223234" y="0"/>
                  </a:cubicBezTo>
                  <a:lnTo>
                    <a:pt x="580042" y="0"/>
                  </a:lnTo>
                  <a:cubicBezTo>
                    <a:pt x="595394" y="0"/>
                    <a:pt x="609588" y="8163"/>
                    <a:pt x="617308" y="21433"/>
                  </a:cubicBezTo>
                  <a:lnTo>
                    <a:pt x="795568" y="327817"/>
                  </a:lnTo>
                  <a:cubicBezTo>
                    <a:pt x="803276" y="341066"/>
                    <a:pt x="803276" y="357434"/>
                    <a:pt x="795568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48924"/>
              </a:solidFill>
              <a:prstDash val="solid"/>
              <a:miter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-1767061" y="-591955"/>
            <a:ext cx="3389686" cy="2665365"/>
            <a:chOff x="0" y="0"/>
            <a:chExt cx="696717" cy="54784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8289" y="0"/>
              <a:ext cx="680138" cy="547840"/>
            </a:xfrm>
            <a:custGeom>
              <a:avLst/>
              <a:gdLst/>
              <a:ahLst/>
              <a:cxnLst/>
              <a:rect r="r" b="b" t="t" l="l"/>
              <a:pathLst>
                <a:path h="547840" w="680138">
                  <a:moveTo>
                    <a:pt x="668016" y="301435"/>
                  </a:moveTo>
                  <a:lnTo>
                    <a:pt x="505639" y="520325"/>
                  </a:lnTo>
                  <a:cubicBezTo>
                    <a:pt x="492799" y="537634"/>
                    <a:pt x="472520" y="547840"/>
                    <a:pt x="450968" y="547840"/>
                  </a:cubicBezTo>
                  <a:lnTo>
                    <a:pt x="229170" y="547840"/>
                  </a:lnTo>
                  <a:cubicBezTo>
                    <a:pt x="207619" y="547840"/>
                    <a:pt x="187340" y="537634"/>
                    <a:pt x="174500" y="520325"/>
                  </a:cubicBezTo>
                  <a:lnTo>
                    <a:pt x="12122" y="301435"/>
                  </a:lnTo>
                  <a:cubicBezTo>
                    <a:pt x="0" y="285094"/>
                    <a:pt x="0" y="262745"/>
                    <a:pt x="12122" y="246405"/>
                  </a:cubicBezTo>
                  <a:lnTo>
                    <a:pt x="174500" y="27515"/>
                  </a:lnTo>
                  <a:cubicBezTo>
                    <a:pt x="187340" y="10206"/>
                    <a:pt x="207619" y="0"/>
                    <a:pt x="229170" y="0"/>
                  </a:cubicBezTo>
                  <a:lnTo>
                    <a:pt x="450968" y="0"/>
                  </a:lnTo>
                  <a:cubicBezTo>
                    <a:pt x="472520" y="0"/>
                    <a:pt x="492799" y="10206"/>
                    <a:pt x="505639" y="27515"/>
                  </a:cubicBezTo>
                  <a:lnTo>
                    <a:pt x="668016" y="246405"/>
                  </a:lnTo>
                  <a:cubicBezTo>
                    <a:pt x="680138" y="262745"/>
                    <a:pt x="680138" y="285094"/>
                    <a:pt x="668016" y="301435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7230005" y="2662089"/>
            <a:ext cx="2311589" cy="1817640"/>
            <a:chOff x="0" y="0"/>
            <a:chExt cx="696717" cy="54784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7293" y="0"/>
              <a:ext cx="682130" cy="547840"/>
            </a:xfrm>
            <a:custGeom>
              <a:avLst/>
              <a:gdLst/>
              <a:ahLst/>
              <a:cxnLst/>
              <a:rect r="r" b="b" t="t" l="l"/>
              <a:pathLst>
                <a:path h="547840" w="682130">
                  <a:moveTo>
                    <a:pt x="671465" y="298129"/>
                  </a:moveTo>
                  <a:lnTo>
                    <a:pt x="504182" y="523631"/>
                  </a:lnTo>
                  <a:cubicBezTo>
                    <a:pt x="492885" y="538860"/>
                    <a:pt x="475043" y="547840"/>
                    <a:pt x="456081" y="547840"/>
                  </a:cubicBezTo>
                  <a:lnTo>
                    <a:pt x="226050" y="547840"/>
                  </a:lnTo>
                  <a:cubicBezTo>
                    <a:pt x="207088" y="547840"/>
                    <a:pt x="189246" y="538860"/>
                    <a:pt x="177948" y="523631"/>
                  </a:cubicBezTo>
                  <a:lnTo>
                    <a:pt x="10666" y="298129"/>
                  </a:lnTo>
                  <a:cubicBezTo>
                    <a:pt x="0" y="283751"/>
                    <a:pt x="0" y="264088"/>
                    <a:pt x="10666" y="249711"/>
                  </a:cubicBezTo>
                  <a:lnTo>
                    <a:pt x="177948" y="24209"/>
                  </a:lnTo>
                  <a:cubicBezTo>
                    <a:pt x="189246" y="8980"/>
                    <a:pt x="207088" y="0"/>
                    <a:pt x="226050" y="0"/>
                  </a:cubicBezTo>
                  <a:lnTo>
                    <a:pt x="456081" y="0"/>
                  </a:lnTo>
                  <a:cubicBezTo>
                    <a:pt x="475043" y="0"/>
                    <a:pt x="492885" y="8980"/>
                    <a:pt x="504182" y="24209"/>
                  </a:cubicBezTo>
                  <a:lnTo>
                    <a:pt x="671465" y="249711"/>
                  </a:lnTo>
                  <a:cubicBezTo>
                    <a:pt x="682130" y="264088"/>
                    <a:pt x="682130" y="283751"/>
                    <a:pt x="671465" y="298129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8" id="28"/>
          <p:cNvSpPr/>
          <p:nvPr/>
        </p:nvSpPr>
        <p:spPr>
          <a:xfrm flipH="false" flipV="false" rot="0">
            <a:off x="-339304" y="9992895"/>
            <a:ext cx="961113" cy="651154"/>
          </a:xfrm>
          <a:custGeom>
            <a:avLst/>
            <a:gdLst/>
            <a:ahLst/>
            <a:cxnLst/>
            <a:rect r="r" b="b" t="t" l="l"/>
            <a:pathLst>
              <a:path h="651154" w="961113">
                <a:moveTo>
                  <a:pt x="0" y="0"/>
                </a:moveTo>
                <a:lnTo>
                  <a:pt x="961113" y="0"/>
                </a:lnTo>
                <a:lnTo>
                  <a:pt x="961113" y="651155"/>
                </a:lnTo>
                <a:lnTo>
                  <a:pt x="0" y="651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10800000">
            <a:off x="-308460" y="-758506"/>
            <a:ext cx="2164275" cy="1111896"/>
          </a:xfrm>
          <a:custGeom>
            <a:avLst/>
            <a:gdLst/>
            <a:ahLst/>
            <a:cxnLst/>
            <a:rect r="r" b="b" t="t" l="l"/>
            <a:pathLst>
              <a:path h="1111896" w="2164275">
                <a:moveTo>
                  <a:pt x="0" y="0"/>
                </a:moveTo>
                <a:lnTo>
                  <a:pt x="2164275" y="0"/>
                </a:lnTo>
                <a:lnTo>
                  <a:pt x="2164275" y="1111897"/>
                </a:lnTo>
                <a:lnTo>
                  <a:pt x="0" y="11118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4043734" y="-92534"/>
            <a:ext cx="5809337" cy="537986"/>
          </a:xfrm>
          <a:custGeom>
            <a:avLst/>
            <a:gdLst/>
            <a:ahLst/>
            <a:cxnLst/>
            <a:rect r="r" b="b" t="t" l="l"/>
            <a:pathLst>
              <a:path h="537986" w="5809337">
                <a:moveTo>
                  <a:pt x="0" y="0"/>
                </a:moveTo>
                <a:lnTo>
                  <a:pt x="5809337" y="0"/>
                </a:lnTo>
                <a:lnTo>
                  <a:pt x="5809337" y="537986"/>
                </a:lnTo>
                <a:lnTo>
                  <a:pt x="0" y="5379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-434569" r="0" b="-361689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7087550" y="6413893"/>
            <a:ext cx="467329" cy="467329"/>
          </a:xfrm>
          <a:custGeom>
            <a:avLst/>
            <a:gdLst/>
            <a:ahLst/>
            <a:cxnLst/>
            <a:rect r="r" b="b" t="t" l="l"/>
            <a:pathLst>
              <a:path h="467329" w="467329">
                <a:moveTo>
                  <a:pt x="0" y="0"/>
                </a:moveTo>
                <a:lnTo>
                  <a:pt x="467329" y="0"/>
                </a:lnTo>
                <a:lnTo>
                  <a:pt x="467329" y="467330"/>
                </a:lnTo>
                <a:lnTo>
                  <a:pt x="0" y="46733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2526712" y="6413893"/>
            <a:ext cx="467329" cy="467329"/>
          </a:xfrm>
          <a:custGeom>
            <a:avLst/>
            <a:gdLst/>
            <a:ahLst/>
            <a:cxnLst/>
            <a:rect r="r" b="b" t="t" l="l"/>
            <a:pathLst>
              <a:path h="467329" w="467329">
                <a:moveTo>
                  <a:pt x="0" y="0"/>
                </a:moveTo>
                <a:lnTo>
                  <a:pt x="467329" y="0"/>
                </a:lnTo>
                <a:lnTo>
                  <a:pt x="467329" y="467330"/>
                </a:lnTo>
                <a:lnTo>
                  <a:pt x="0" y="46733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-103687" y="1470183"/>
            <a:ext cx="5903547" cy="2789426"/>
          </a:xfrm>
          <a:custGeom>
            <a:avLst/>
            <a:gdLst/>
            <a:ahLst/>
            <a:cxnLst/>
            <a:rect r="r" b="b" t="t" l="l"/>
            <a:pathLst>
              <a:path h="2789426" w="5903547">
                <a:moveTo>
                  <a:pt x="0" y="0"/>
                </a:moveTo>
                <a:lnTo>
                  <a:pt x="5903547" y="0"/>
                </a:lnTo>
                <a:lnTo>
                  <a:pt x="5903547" y="2789426"/>
                </a:lnTo>
                <a:lnTo>
                  <a:pt x="0" y="278942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-95250" y="4312126"/>
            <a:ext cx="5895110" cy="2787896"/>
          </a:xfrm>
          <a:custGeom>
            <a:avLst/>
            <a:gdLst/>
            <a:ahLst/>
            <a:cxnLst/>
            <a:rect r="r" b="b" t="t" l="l"/>
            <a:pathLst>
              <a:path h="2787896" w="5895110">
                <a:moveTo>
                  <a:pt x="0" y="0"/>
                </a:moveTo>
                <a:lnTo>
                  <a:pt x="5895110" y="0"/>
                </a:lnTo>
                <a:lnTo>
                  <a:pt x="5895110" y="2787895"/>
                </a:lnTo>
                <a:lnTo>
                  <a:pt x="0" y="2787895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-103687" y="7065887"/>
            <a:ext cx="5903547" cy="2794346"/>
          </a:xfrm>
          <a:custGeom>
            <a:avLst/>
            <a:gdLst/>
            <a:ahLst/>
            <a:cxnLst/>
            <a:rect r="r" b="b" t="t" l="l"/>
            <a:pathLst>
              <a:path h="2794346" w="5903547">
                <a:moveTo>
                  <a:pt x="0" y="0"/>
                </a:moveTo>
                <a:lnTo>
                  <a:pt x="5903547" y="0"/>
                </a:lnTo>
                <a:lnTo>
                  <a:pt x="5903547" y="2794346"/>
                </a:lnTo>
                <a:lnTo>
                  <a:pt x="0" y="2794346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TextBox 36" id="36"/>
          <p:cNvSpPr txBox="true"/>
          <p:nvPr/>
        </p:nvSpPr>
        <p:spPr>
          <a:xfrm rot="0">
            <a:off x="2326366" y="521652"/>
            <a:ext cx="13635268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500"/>
              </a:lnSpc>
              <a:spcBef>
                <a:spcPct val="0"/>
              </a:spcBef>
            </a:pPr>
            <a:r>
              <a:rPr lang="en-US" b="true" sz="6000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INVENTORY MANGEMENT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7831673" y="2747404"/>
            <a:ext cx="3689612" cy="585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Stock register across multiple locations for complete visibility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3256188" y="2747404"/>
            <a:ext cx="3689612" cy="585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Real-time stock alerts to prevent shortages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7831673" y="4866399"/>
            <a:ext cx="3689612" cy="585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Multiple godown register for accurate warehouse-level inventory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3256188" y="4847349"/>
            <a:ext cx="3689612" cy="585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Generate lot-wise &amp; batch-wsie inventory details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7831673" y="2167187"/>
            <a:ext cx="3925630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Stock Register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3256188" y="2167187"/>
            <a:ext cx="3925630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Stock Alerts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7831673" y="4286181"/>
            <a:ext cx="4105108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Multiple Godown Register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3256188" y="4286181"/>
            <a:ext cx="4269812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Lot &amp; Batch Wise Inventory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6166122" y="8735554"/>
            <a:ext cx="8118721" cy="1118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true">
                <a:solidFill>
                  <a:srgbClr val="F48924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Inventory Management </a:t>
            </a:r>
            <a:r>
              <a:rPr lang="en-US" sz="21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module provides real-time stock visibility, process-wise control, and lot/batch tracking to ensure accuracy, efficiency, and profitability.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7817026" y="6984586"/>
            <a:ext cx="3689612" cy="1471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Process-wise inventory control with multiple units of measurement</a:t>
            </a:r>
          </a:p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    a. Job work wise</a:t>
            </a:r>
          </a:p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    b. In house Production wise</a:t>
            </a:r>
          </a:p>
          <a:p>
            <a:pPr algn="l">
              <a:lnSpc>
                <a:spcPts val="2380"/>
              </a:lnSpc>
            </a:pPr>
          </a:p>
        </p:txBody>
      </p:sp>
      <p:sp>
        <p:nvSpPr>
          <p:cNvPr name="TextBox 47" id="47"/>
          <p:cNvSpPr txBox="true"/>
          <p:nvPr/>
        </p:nvSpPr>
        <p:spPr>
          <a:xfrm rot="0">
            <a:off x="7817026" y="6404368"/>
            <a:ext cx="3925630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Process-Wise Inventory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3256188" y="6965536"/>
            <a:ext cx="3689612" cy="880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Comprehensive work order for purchase &amp; sales order integration</a:t>
            </a:r>
          </a:p>
          <a:p>
            <a:pPr algn="l">
              <a:lnSpc>
                <a:spcPts val="2380"/>
              </a:lnSpc>
            </a:pPr>
          </a:p>
        </p:txBody>
      </p:sp>
      <p:sp>
        <p:nvSpPr>
          <p:cNvPr name="TextBox 49" id="49"/>
          <p:cNvSpPr txBox="true"/>
          <p:nvPr/>
        </p:nvSpPr>
        <p:spPr>
          <a:xfrm rot="0">
            <a:off x="13256188" y="6404368"/>
            <a:ext cx="3925630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Order Integration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59447" y="2166443"/>
            <a:ext cx="467329" cy="467329"/>
          </a:xfrm>
          <a:custGeom>
            <a:avLst/>
            <a:gdLst/>
            <a:ahLst/>
            <a:cxnLst/>
            <a:rect r="r" b="b" t="t" l="l"/>
            <a:pathLst>
              <a:path h="467329" w="467329">
                <a:moveTo>
                  <a:pt x="0" y="0"/>
                </a:moveTo>
                <a:lnTo>
                  <a:pt x="467329" y="0"/>
                </a:lnTo>
                <a:lnTo>
                  <a:pt x="467329" y="467330"/>
                </a:lnTo>
                <a:lnTo>
                  <a:pt x="0" y="467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383962" y="2166443"/>
            <a:ext cx="467329" cy="467329"/>
          </a:xfrm>
          <a:custGeom>
            <a:avLst/>
            <a:gdLst/>
            <a:ahLst/>
            <a:cxnLst/>
            <a:rect r="r" b="b" t="t" l="l"/>
            <a:pathLst>
              <a:path h="467329" w="467329">
                <a:moveTo>
                  <a:pt x="0" y="0"/>
                </a:moveTo>
                <a:lnTo>
                  <a:pt x="467329" y="0"/>
                </a:lnTo>
                <a:lnTo>
                  <a:pt x="467329" y="467330"/>
                </a:lnTo>
                <a:lnTo>
                  <a:pt x="0" y="4673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959447" y="4285438"/>
            <a:ext cx="467329" cy="467329"/>
          </a:xfrm>
          <a:custGeom>
            <a:avLst/>
            <a:gdLst/>
            <a:ahLst/>
            <a:cxnLst/>
            <a:rect r="r" b="b" t="t" l="l"/>
            <a:pathLst>
              <a:path h="467329" w="467329">
                <a:moveTo>
                  <a:pt x="0" y="0"/>
                </a:moveTo>
                <a:lnTo>
                  <a:pt x="467329" y="0"/>
                </a:lnTo>
                <a:lnTo>
                  <a:pt x="467329" y="467329"/>
                </a:lnTo>
                <a:lnTo>
                  <a:pt x="0" y="4673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383962" y="4285438"/>
            <a:ext cx="467329" cy="467329"/>
          </a:xfrm>
          <a:custGeom>
            <a:avLst/>
            <a:gdLst/>
            <a:ahLst/>
            <a:cxnLst/>
            <a:rect r="r" b="b" t="t" l="l"/>
            <a:pathLst>
              <a:path h="467329" w="467329">
                <a:moveTo>
                  <a:pt x="0" y="0"/>
                </a:moveTo>
                <a:lnTo>
                  <a:pt x="467329" y="0"/>
                </a:lnTo>
                <a:lnTo>
                  <a:pt x="467329" y="467329"/>
                </a:lnTo>
                <a:lnTo>
                  <a:pt x="0" y="4673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2677307" y="9853789"/>
            <a:ext cx="3316080" cy="537986"/>
            <a:chOff x="0" y="0"/>
            <a:chExt cx="873371" cy="14169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73371" cy="141692"/>
            </a:xfrm>
            <a:custGeom>
              <a:avLst/>
              <a:gdLst/>
              <a:ahLst/>
              <a:cxnLst/>
              <a:rect r="r" b="b" t="t" l="l"/>
              <a:pathLst>
                <a:path h="141692" w="873371">
                  <a:moveTo>
                    <a:pt x="70846" y="0"/>
                  </a:moveTo>
                  <a:lnTo>
                    <a:pt x="802525" y="0"/>
                  </a:lnTo>
                  <a:cubicBezTo>
                    <a:pt x="841652" y="0"/>
                    <a:pt x="873371" y="31719"/>
                    <a:pt x="873371" y="70846"/>
                  </a:cubicBezTo>
                  <a:lnTo>
                    <a:pt x="873371" y="70846"/>
                  </a:lnTo>
                  <a:cubicBezTo>
                    <a:pt x="873371" y="89635"/>
                    <a:pt x="865907" y="107655"/>
                    <a:pt x="852621" y="120942"/>
                  </a:cubicBezTo>
                  <a:cubicBezTo>
                    <a:pt x="839334" y="134228"/>
                    <a:pt x="821314" y="141692"/>
                    <a:pt x="802525" y="141692"/>
                  </a:cubicBezTo>
                  <a:lnTo>
                    <a:pt x="70846" y="141692"/>
                  </a:lnTo>
                  <a:cubicBezTo>
                    <a:pt x="52056" y="141692"/>
                    <a:pt x="34036" y="134228"/>
                    <a:pt x="20750" y="120942"/>
                  </a:cubicBezTo>
                  <a:cubicBezTo>
                    <a:pt x="7464" y="107655"/>
                    <a:pt x="0" y="89635"/>
                    <a:pt x="0" y="70846"/>
                  </a:cubicBezTo>
                  <a:lnTo>
                    <a:pt x="0" y="70846"/>
                  </a:lnTo>
                  <a:cubicBezTo>
                    <a:pt x="0" y="52056"/>
                    <a:pt x="7464" y="34036"/>
                    <a:pt x="20750" y="20750"/>
                  </a:cubicBezTo>
                  <a:cubicBezTo>
                    <a:pt x="34036" y="7464"/>
                    <a:pt x="52056" y="0"/>
                    <a:pt x="70846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873371" cy="189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-1767061" y="7977288"/>
            <a:ext cx="5210521" cy="4477792"/>
            <a:chOff x="0" y="0"/>
            <a:chExt cx="812800" cy="6985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9701" y="0"/>
              <a:ext cx="793399" cy="698500"/>
            </a:xfrm>
            <a:custGeom>
              <a:avLst/>
              <a:gdLst/>
              <a:ahLst/>
              <a:cxnLst/>
              <a:rect r="r" b="b" t="t" l="l"/>
              <a:pathLst>
                <a:path h="698500" w="793399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4815244" y="7977288"/>
            <a:ext cx="5210521" cy="4477792"/>
            <a:chOff x="0" y="0"/>
            <a:chExt cx="812800" cy="6985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9701" y="0"/>
              <a:ext cx="793399" cy="698500"/>
            </a:xfrm>
            <a:custGeom>
              <a:avLst/>
              <a:gdLst/>
              <a:ahLst/>
              <a:cxnLst/>
              <a:rect r="r" b="b" t="t" l="l"/>
              <a:pathLst>
                <a:path h="698500" w="793399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16578D"/>
            </a:solidFill>
            <a:ln cap="rnd">
              <a:noFill/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-619907" y="8437017"/>
            <a:ext cx="3297214" cy="2833543"/>
            <a:chOff x="0" y="0"/>
            <a:chExt cx="812800" cy="6985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4058" y="0"/>
              <a:ext cx="804684" cy="698500"/>
            </a:xfrm>
            <a:custGeom>
              <a:avLst/>
              <a:gdLst/>
              <a:ahLst/>
              <a:cxnLst/>
              <a:rect r="r" b="b" t="t" l="l"/>
              <a:pathLst>
                <a:path h="698500" w="804684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4086099" y="8646380"/>
            <a:ext cx="2809969" cy="2414817"/>
            <a:chOff x="0" y="0"/>
            <a:chExt cx="812800" cy="6985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4762" y="0"/>
              <a:ext cx="803277" cy="698500"/>
            </a:xfrm>
            <a:custGeom>
              <a:avLst/>
              <a:gdLst/>
              <a:ahLst/>
              <a:cxnLst/>
              <a:rect r="r" b="b" t="t" l="l"/>
              <a:pathLst>
                <a:path h="698500" w="803277">
                  <a:moveTo>
                    <a:pt x="795568" y="370683"/>
                  </a:moveTo>
                  <a:lnTo>
                    <a:pt x="617308" y="677067"/>
                  </a:lnTo>
                  <a:cubicBezTo>
                    <a:pt x="609588" y="690337"/>
                    <a:pt x="595394" y="698500"/>
                    <a:pt x="580042" y="698500"/>
                  </a:cubicBezTo>
                  <a:lnTo>
                    <a:pt x="223234" y="698500"/>
                  </a:lnTo>
                  <a:cubicBezTo>
                    <a:pt x="207882" y="698500"/>
                    <a:pt x="193688" y="690337"/>
                    <a:pt x="185968" y="677067"/>
                  </a:cubicBezTo>
                  <a:lnTo>
                    <a:pt x="7708" y="370683"/>
                  </a:lnTo>
                  <a:cubicBezTo>
                    <a:pt x="0" y="357434"/>
                    <a:pt x="0" y="341066"/>
                    <a:pt x="7708" y="327817"/>
                  </a:cubicBezTo>
                  <a:lnTo>
                    <a:pt x="185968" y="21433"/>
                  </a:lnTo>
                  <a:cubicBezTo>
                    <a:pt x="193688" y="8163"/>
                    <a:pt x="207882" y="0"/>
                    <a:pt x="223234" y="0"/>
                  </a:cubicBezTo>
                  <a:lnTo>
                    <a:pt x="580042" y="0"/>
                  </a:lnTo>
                  <a:cubicBezTo>
                    <a:pt x="595394" y="0"/>
                    <a:pt x="609588" y="8163"/>
                    <a:pt x="617308" y="21433"/>
                  </a:cubicBezTo>
                  <a:lnTo>
                    <a:pt x="795568" y="327817"/>
                  </a:lnTo>
                  <a:cubicBezTo>
                    <a:pt x="803276" y="341066"/>
                    <a:pt x="803276" y="357434"/>
                    <a:pt x="795568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48924"/>
              </a:solidFill>
              <a:prstDash val="solid"/>
              <a:miter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-1767061" y="-591955"/>
            <a:ext cx="3389686" cy="2665365"/>
            <a:chOff x="0" y="0"/>
            <a:chExt cx="696717" cy="54784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8289" y="0"/>
              <a:ext cx="680138" cy="547840"/>
            </a:xfrm>
            <a:custGeom>
              <a:avLst/>
              <a:gdLst/>
              <a:ahLst/>
              <a:cxnLst/>
              <a:rect r="r" b="b" t="t" l="l"/>
              <a:pathLst>
                <a:path h="547840" w="680138">
                  <a:moveTo>
                    <a:pt x="668016" y="301435"/>
                  </a:moveTo>
                  <a:lnTo>
                    <a:pt x="505639" y="520325"/>
                  </a:lnTo>
                  <a:cubicBezTo>
                    <a:pt x="492799" y="537634"/>
                    <a:pt x="472520" y="547840"/>
                    <a:pt x="450968" y="547840"/>
                  </a:cubicBezTo>
                  <a:lnTo>
                    <a:pt x="229170" y="547840"/>
                  </a:lnTo>
                  <a:cubicBezTo>
                    <a:pt x="207619" y="547840"/>
                    <a:pt x="187340" y="537634"/>
                    <a:pt x="174500" y="520325"/>
                  </a:cubicBezTo>
                  <a:lnTo>
                    <a:pt x="12122" y="301435"/>
                  </a:lnTo>
                  <a:cubicBezTo>
                    <a:pt x="0" y="285094"/>
                    <a:pt x="0" y="262745"/>
                    <a:pt x="12122" y="246405"/>
                  </a:cubicBezTo>
                  <a:lnTo>
                    <a:pt x="174500" y="27515"/>
                  </a:lnTo>
                  <a:cubicBezTo>
                    <a:pt x="187340" y="10206"/>
                    <a:pt x="207619" y="0"/>
                    <a:pt x="229170" y="0"/>
                  </a:cubicBezTo>
                  <a:lnTo>
                    <a:pt x="450968" y="0"/>
                  </a:lnTo>
                  <a:cubicBezTo>
                    <a:pt x="472520" y="0"/>
                    <a:pt x="492799" y="10206"/>
                    <a:pt x="505639" y="27515"/>
                  </a:cubicBezTo>
                  <a:lnTo>
                    <a:pt x="668016" y="246405"/>
                  </a:lnTo>
                  <a:cubicBezTo>
                    <a:pt x="680138" y="262745"/>
                    <a:pt x="680138" y="285094"/>
                    <a:pt x="668016" y="301435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7420505" y="2369041"/>
            <a:ext cx="2311589" cy="1817640"/>
            <a:chOff x="0" y="0"/>
            <a:chExt cx="696717" cy="54784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7293" y="0"/>
              <a:ext cx="682130" cy="547840"/>
            </a:xfrm>
            <a:custGeom>
              <a:avLst/>
              <a:gdLst/>
              <a:ahLst/>
              <a:cxnLst/>
              <a:rect r="r" b="b" t="t" l="l"/>
              <a:pathLst>
                <a:path h="547840" w="682130">
                  <a:moveTo>
                    <a:pt x="671465" y="298129"/>
                  </a:moveTo>
                  <a:lnTo>
                    <a:pt x="504182" y="523631"/>
                  </a:lnTo>
                  <a:cubicBezTo>
                    <a:pt x="492885" y="538860"/>
                    <a:pt x="475043" y="547840"/>
                    <a:pt x="456081" y="547840"/>
                  </a:cubicBezTo>
                  <a:lnTo>
                    <a:pt x="226050" y="547840"/>
                  </a:lnTo>
                  <a:cubicBezTo>
                    <a:pt x="207088" y="547840"/>
                    <a:pt x="189246" y="538860"/>
                    <a:pt x="177948" y="523631"/>
                  </a:cubicBezTo>
                  <a:lnTo>
                    <a:pt x="10666" y="298129"/>
                  </a:lnTo>
                  <a:cubicBezTo>
                    <a:pt x="0" y="283751"/>
                    <a:pt x="0" y="264088"/>
                    <a:pt x="10666" y="249711"/>
                  </a:cubicBezTo>
                  <a:lnTo>
                    <a:pt x="177948" y="24209"/>
                  </a:lnTo>
                  <a:cubicBezTo>
                    <a:pt x="189246" y="8980"/>
                    <a:pt x="207088" y="0"/>
                    <a:pt x="226050" y="0"/>
                  </a:cubicBezTo>
                  <a:lnTo>
                    <a:pt x="456081" y="0"/>
                  </a:lnTo>
                  <a:cubicBezTo>
                    <a:pt x="475043" y="0"/>
                    <a:pt x="492885" y="8980"/>
                    <a:pt x="504182" y="24209"/>
                  </a:cubicBezTo>
                  <a:lnTo>
                    <a:pt x="671465" y="249711"/>
                  </a:lnTo>
                  <a:cubicBezTo>
                    <a:pt x="682130" y="264088"/>
                    <a:pt x="682130" y="283751"/>
                    <a:pt x="671465" y="298129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8" id="28"/>
          <p:cNvSpPr/>
          <p:nvPr/>
        </p:nvSpPr>
        <p:spPr>
          <a:xfrm flipH="false" flipV="false" rot="0">
            <a:off x="-339304" y="9992895"/>
            <a:ext cx="961113" cy="651154"/>
          </a:xfrm>
          <a:custGeom>
            <a:avLst/>
            <a:gdLst/>
            <a:ahLst/>
            <a:cxnLst/>
            <a:rect r="r" b="b" t="t" l="l"/>
            <a:pathLst>
              <a:path h="651154" w="961113">
                <a:moveTo>
                  <a:pt x="0" y="0"/>
                </a:moveTo>
                <a:lnTo>
                  <a:pt x="961113" y="0"/>
                </a:lnTo>
                <a:lnTo>
                  <a:pt x="961113" y="651155"/>
                </a:lnTo>
                <a:lnTo>
                  <a:pt x="0" y="651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10800000">
            <a:off x="-308460" y="-758506"/>
            <a:ext cx="2164275" cy="1111896"/>
          </a:xfrm>
          <a:custGeom>
            <a:avLst/>
            <a:gdLst/>
            <a:ahLst/>
            <a:cxnLst/>
            <a:rect r="r" b="b" t="t" l="l"/>
            <a:pathLst>
              <a:path h="1111896" w="2164275">
                <a:moveTo>
                  <a:pt x="0" y="0"/>
                </a:moveTo>
                <a:lnTo>
                  <a:pt x="2164275" y="0"/>
                </a:lnTo>
                <a:lnTo>
                  <a:pt x="2164275" y="1111897"/>
                </a:lnTo>
                <a:lnTo>
                  <a:pt x="0" y="11118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4043734" y="-92534"/>
            <a:ext cx="5809337" cy="537986"/>
          </a:xfrm>
          <a:custGeom>
            <a:avLst/>
            <a:gdLst/>
            <a:ahLst/>
            <a:cxnLst/>
            <a:rect r="r" b="b" t="t" l="l"/>
            <a:pathLst>
              <a:path h="537986" w="5809337">
                <a:moveTo>
                  <a:pt x="0" y="0"/>
                </a:moveTo>
                <a:lnTo>
                  <a:pt x="5809337" y="0"/>
                </a:lnTo>
                <a:lnTo>
                  <a:pt x="5809337" y="537986"/>
                </a:lnTo>
                <a:lnTo>
                  <a:pt x="0" y="5379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-434569" r="0" b="-361689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7849550" y="6318643"/>
            <a:ext cx="467329" cy="467329"/>
          </a:xfrm>
          <a:custGeom>
            <a:avLst/>
            <a:gdLst/>
            <a:ahLst/>
            <a:cxnLst/>
            <a:rect r="r" b="b" t="t" l="l"/>
            <a:pathLst>
              <a:path h="467329" w="467329">
                <a:moveTo>
                  <a:pt x="0" y="0"/>
                </a:moveTo>
                <a:lnTo>
                  <a:pt x="467329" y="0"/>
                </a:lnTo>
                <a:lnTo>
                  <a:pt x="467329" y="467330"/>
                </a:lnTo>
                <a:lnTo>
                  <a:pt x="0" y="46733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-115443" y="1850143"/>
            <a:ext cx="7208115" cy="3426858"/>
          </a:xfrm>
          <a:custGeom>
            <a:avLst/>
            <a:gdLst/>
            <a:ahLst/>
            <a:cxnLst/>
            <a:rect r="r" b="b" t="t" l="l"/>
            <a:pathLst>
              <a:path h="3426858" w="7208115">
                <a:moveTo>
                  <a:pt x="0" y="0"/>
                </a:moveTo>
                <a:lnTo>
                  <a:pt x="7208115" y="0"/>
                </a:lnTo>
                <a:lnTo>
                  <a:pt x="7208115" y="3426858"/>
                </a:lnTo>
                <a:lnTo>
                  <a:pt x="0" y="342685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-95250" y="5558440"/>
            <a:ext cx="7109304" cy="3373957"/>
          </a:xfrm>
          <a:custGeom>
            <a:avLst/>
            <a:gdLst/>
            <a:ahLst/>
            <a:cxnLst/>
            <a:rect r="r" b="b" t="t" l="l"/>
            <a:pathLst>
              <a:path h="3373957" w="7109304">
                <a:moveTo>
                  <a:pt x="0" y="0"/>
                </a:moveTo>
                <a:lnTo>
                  <a:pt x="7109304" y="0"/>
                </a:lnTo>
                <a:lnTo>
                  <a:pt x="7109304" y="3373958"/>
                </a:lnTo>
                <a:lnTo>
                  <a:pt x="0" y="337395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2326366" y="712152"/>
            <a:ext cx="13635268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500"/>
              </a:lnSpc>
              <a:spcBef>
                <a:spcPct val="0"/>
              </a:spcBef>
            </a:pPr>
            <a:r>
              <a:rPr lang="en-US" b="true" sz="6000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JOB WORK MANAGEMENT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8688923" y="2737136"/>
            <a:ext cx="3689612" cy="880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Manage external job orders with inward &amp; outward tracking</a:t>
            </a:r>
          </a:p>
          <a:p>
            <a:pPr algn="l">
              <a:lnSpc>
                <a:spcPts val="2380"/>
              </a:lnSpc>
            </a:pPr>
          </a:p>
        </p:txBody>
      </p:sp>
      <p:sp>
        <p:nvSpPr>
          <p:cNvPr name="TextBox 36" id="36"/>
          <p:cNvSpPr txBox="true"/>
          <p:nvPr/>
        </p:nvSpPr>
        <p:spPr>
          <a:xfrm rot="0">
            <a:off x="14113438" y="2737136"/>
            <a:ext cx="3689612" cy="880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Monitor completion status, timelines, and material usage</a:t>
            </a:r>
          </a:p>
          <a:p>
            <a:pPr algn="l">
              <a:lnSpc>
                <a:spcPts val="2380"/>
              </a:lnSpc>
            </a:pPr>
          </a:p>
        </p:txBody>
      </p:sp>
      <p:sp>
        <p:nvSpPr>
          <p:cNvPr name="TextBox 37" id="37"/>
          <p:cNvSpPr txBox="true"/>
          <p:nvPr/>
        </p:nvSpPr>
        <p:spPr>
          <a:xfrm rot="0">
            <a:off x="8688923" y="4856130"/>
            <a:ext cx="3689612" cy="1176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Automated job work billing &amp; GST compliance with multiple challan outward to single tax invoice</a:t>
            </a:r>
          </a:p>
          <a:p>
            <a:pPr algn="l">
              <a:lnSpc>
                <a:spcPts val="2380"/>
              </a:lnSpc>
            </a:pPr>
          </a:p>
        </p:txBody>
      </p:sp>
      <p:sp>
        <p:nvSpPr>
          <p:cNvPr name="TextBox 38" id="38"/>
          <p:cNvSpPr txBox="true"/>
          <p:nvPr/>
        </p:nvSpPr>
        <p:spPr>
          <a:xfrm rot="0">
            <a:off x="14113438" y="4837080"/>
            <a:ext cx="3689612" cy="880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Reports for pending &amp; completed job orders</a:t>
            </a:r>
          </a:p>
          <a:p>
            <a:pPr algn="l">
              <a:lnSpc>
                <a:spcPts val="2380"/>
              </a:lnSpc>
            </a:pPr>
          </a:p>
        </p:txBody>
      </p:sp>
      <p:sp>
        <p:nvSpPr>
          <p:cNvPr name="TextBox 39" id="39"/>
          <p:cNvSpPr txBox="true"/>
          <p:nvPr/>
        </p:nvSpPr>
        <p:spPr>
          <a:xfrm rot="0">
            <a:off x="8688923" y="2156918"/>
            <a:ext cx="3925630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Inward/Outward Tracking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4113438" y="2156918"/>
            <a:ext cx="3925630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Complete Monitoring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8688923" y="4275913"/>
            <a:ext cx="3925630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Billing &amp; Compliance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4113438" y="4275913"/>
            <a:ext cx="3925630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Reports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7086698" y="8379680"/>
            <a:ext cx="6894062" cy="1489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true">
                <a:solidFill>
                  <a:srgbClr val="F48924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Job Work Management</a:t>
            </a:r>
            <a:r>
              <a:rPr lang="en-US" sz="21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module tracks external job orders, monitors material usage, and ensures timely completion with automated reporting and GST compliance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8579026" y="6889336"/>
            <a:ext cx="3689612" cy="880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Enable accurate adjustments in invoices for returns, discounts, or corrections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8579026" y="6309118"/>
            <a:ext cx="3925630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DR/CR Note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772425" y="3123262"/>
            <a:ext cx="467329" cy="467329"/>
          </a:xfrm>
          <a:custGeom>
            <a:avLst/>
            <a:gdLst/>
            <a:ahLst/>
            <a:cxnLst/>
            <a:rect r="r" b="b" t="t" l="l"/>
            <a:pathLst>
              <a:path h="467329" w="467329">
                <a:moveTo>
                  <a:pt x="0" y="0"/>
                </a:moveTo>
                <a:lnTo>
                  <a:pt x="467329" y="0"/>
                </a:lnTo>
                <a:lnTo>
                  <a:pt x="467329" y="467329"/>
                </a:lnTo>
                <a:lnTo>
                  <a:pt x="0" y="467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772425" y="5242257"/>
            <a:ext cx="467329" cy="467329"/>
          </a:xfrm>
          <a:custGeom>
            <a:avLst/>
            <a:gdLst/>
            <a:ahLst/>
            <a:cxnLst/>
            <a:rect r="r" b="b" t="t" l="l"/>
            <a:pathLst>
              <a:path h="467329" w="467329">
                <a:moveTo>
                  <a:pt x="0" y="0"/>
                </a:moveTo>
                <a:lnTo>
                  <a:pt x="467329" y="0"/>
                </a:lnTo>
                <a:lnTo>
                  <a:pt x="467329" y="467329"/>
                </a:lnTo>
                <a:lnTo>
                  <a:pt x="0" y="4673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2677307" y="9853789"/>
            <a:ext cx="3316080" cy="537986"/>
            <a:chOff x="0" y="0"/>
            <a:chExt cx="873371" cy="14169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73371" cy="141692"/>
            </a:xfrm>
            <a:custGeom>
              <a:avLst/>
              <a:gdLst/>
              <a:ahLst/>
              <a:cxnLst/>
              <a:rect r="r" b="b" t="t" l="l"/>
              <a:pathLst>
                <a:path h="141692" w="873371">
                  <a:moveTo>
                    <a:pt x="70846" y="0"/>
                  </a:moveTo>
                  <a:lnTo>
                    <a:pt x="802525" y="0"/>
                  </a:lnTo>
                  <a:cubicBezTo>
                    <a:pt x="841652" y="0"/>
                    <a:pt x="873371" y="31719"/>
                    <a:pt x="873371" y="70846"/>
                  </a:cubicBezTo>
                  <a:lnTo>
                    <a:pt x="873371" y="70846"/>
                  </a:lnTo>
                  <a:cubicBezTo>
                    <a:pt x="873371" y="89635"/>
                    <a:pt x="865907" y="107655"/>
                    <a:pt x="852621" y="120942"/>
                  </a:cubicBezTo>
                  <a:cubicBezTo>
                    <a:pt x="839334" y="134228"/>
                    <a:pt x="821314" y="141692"/>
                    <a:pt x="802525" y="141692"/>
                  </a:cubicBezTo>
                  <a:lnTo>
                    <a:pt x="70846" y="141692"/>
                  </a:lnTo>
                  <a:cubicBezTo>
                    <a:pt x="52056" y="141692"/>
                    <a:pt x="34036" y="134228"/>
                    <a:pt x="20750" y="120942"/>
                  </a:cubicBezTo>
                  <a:cubicBezTo>
                    <a:pt x="7464" y="107655"/>
                    <a:pt x="0" y="89635"/>
                    <a:pt x="0" y="70846"/>
                  </a:cubicBezTo>
                  <a:lnTo>
                    <a:pt x="0" y="70846"/>
                  </a:lnTo>
                  <a:cubicBezTo>
                    <a:pt x="0" y="52056"/>
                    <a:pt x="7464" y="34036"/>
                    <a:pt x="20750" y="20750"/>
                  </a:cubicBezTo>
                  <a:cubicBezTo>
                    <a:pt x="34036" y="7464"/>
                    <a:pt x="52056" y="0"/>
                    <a:pt x="70846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873371" cy="189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-1767061" y="7977288"/>
            <a:ext cx="5210521" cy="4477792"/>
            <a:chOff x="0" y="0"/>
            <a:chExt cx="812800" cy="6985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9701" y="0"/>
              <a:ext cx="793399" cy="698500"/>
            </a:xfrm>
            <a:custGeom>
              <a:avLst/>
              <a:gdLst/>
              <a:ahLst/>
              <a:cxnLst/>
              <a:rect r="r" b="b" t="t" l="l"/>
              <a:pathLst>
                <a:path h="698500" w="793399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4815244" y="7977288"/>
            <a:ext cx="5210521" cy="4477792"/>
            <a:chOff x="0" y="0"/>
            <a:chExt cx="812800" cy="6985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9701" y="0"/>
              <a:ext cx="793399" cy="698500"/>
            </a:xfrm>
            <a:custGeom>
              <a:avLst/>
              <a:gdLst/>
              <a:ahLst/>
              <a:cxnLst/>
              <a:rect r="r" b="b" t="t" l="l"/>
              <a:pathLst>
                <a:path h="698500" w="793399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16578D"/>
            </a:solidFill>
            <a:ln cap="rnd">
              <a:noFill/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-619907" y="8437017"/>
            <a:ext cx="3297214" cy="2833543"/>
            <a:chOff x="0" y="0"/>
            <a:chExt cx="812800" cy="6985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4058" y="0"/>
              <a:ext cx="804684" cy="698500"/>
            </a:xfrm>
            <a:custGeom>
              <a:avLst/>
              <a:gdLst/>
              <a:ahLst/>
              <a:cxnLst/>
              <a:rect r="r" b="b" t="t" l="l"/>
              <a:pathLst>
                <a:path h="698500" w="804684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4086099" y="8646380"/>
            <a:ext cx="2809969" cy="2414817"/>
            <a:chOff x="0" y="0"/>
            <a:chExt cx="812800" cy="6985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4762" y="0"/>
              <a:ext cx="803277" cy="698500"/>
            </a:xfrm>
            <a:custGeom>
              <a:avLst/>
              <a:gdLst/>
              <a:ahLst/>
              <a:cxnLst/>
              <a:rect r="r" b="b" t="t" l="l"/>
              <a:pathLst>
                <a:path h="698500" w="803277">
                  <a:moveTo>
                    <a:pt x="795568" y="370683"/>
                  </a:moveTo>
                  <a:lnTo>
                    <a:pt x="617308" y="677067"/>
                  </a:lnTo>
                  <a:cubicBezTo>
                    <a:pt x="609588" y="690337"/>
                    <a:pt x="595394" y="698500"/>
                    <a:pt x="580042" y="698500"/>
                  </a:cubicBezTo>
                  <a:lnTo>
                    <a:pt x="223234" y="698500"/>
                  </a:lnTo>
                  <a:cubicBezTo>
                    <a:pt x="207882" y="698500"/>
                    <a:pt x="193688" y="690337"/>
                    <a:pt x="185968" y="677067"/>
                  </a:cubicBezTo>
                  <a:lnTo>
                    <a:pt x="7708" y="370683"/>
                  </a:lnTo>
                  <a:cubicBezTo>
                    <a:pt x="0" y="357434"/>
                    <a:pt x="0" y="341066"/>
                    <a:pt x="7708" y="327817"/>
                  </a:cubicBezTo>
                  <a:lnTo>
                    <a:pt x="185968" y="21433"/>
                  </a:lnTo>
                  <a:cubicBezTo>
                    <a:pt x="193688" y="8163"/>
                    <a:pt x="207882" y="0"/>
                    <a:pt x="223234" y="0"/>
                  </a:cubicBezTo>
                  <a:lnTo>
                    <a:pt x="580042" y="0"/>
                  </a:lnTo>
                  <a:cubicBezTo>
                    <a:pt x="595394" y="0"/>
                    <a:pt x="609588" y="8163"/>
                    <a:pt x="617308" y="21433"/>
                  </a:cubicBezTo>
                  <a:lnTo>
                    <a:pt x="795568" y="327817"/>
                  </a:lnTo>
                  <a:cubicBezTo>
                    <a:pt x="803276" y="341066"/>
                    <a:pt x="803276" y="357434"/>
                    <a:pt x="795568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48924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-1767061" y="-591955"/>
            <a:ext cx="3389686" cy="2665365"/>
            <a:chOff x="0" y="0"/>
            <a:chExt cx="696717" cy="54784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8289" y="0"/>
              <a:ext cx="680138" cy="547840"/>
            </a:xfrm>
            <a:custGeom>
              <a:avLst/>
              <a:gdLst/>
              <a:ahLst/>
              <a:cxnLst/>
              <a:rect r="r" b="b" t="t" l="l"/>
              <a:pathLst>
                <a:path h="547840" w="680138">
                  <a:moveTo>
                    <a:pt x="668016" y="301435"/>
                  </a:moveTo>
                  <a:lnTo>
                    <a:pt x="505639" y="520325"/>
                  </a:lnTo>
                  <a:cubicBezTo>
                    <a:pt x="492799" y="537634"/>
                    <a:pt x="472520" y="547840"/>
                    <a:pt x="450968" y="547840"/>
                  </a:cubicBezTo>
                  <a:lnTo>
                    <a:pt x="229170" y="547840"/>
                  </a:lnTo>
                  <a:cubicBezTo>
                    <a:pt x="207619" y="547840"/>
                    <a:pt x="187340" y="537634"/>
                    <a:pt x="174500" y="520325"/>
                  </a:cubicBezTo>
                  <a:lnTo>
                    <a:pt x="12122" y="301435"/>
                  </a:lnTo>
                  <a:cubicBezTo>
                    <a:pt x="0" y="285094"/>
                    <a:pt x="0" y="262745"/>
                    <a:pt x="12122" y="246405"/>
                  </a:cubicBezTo>
                  <a:lnTo>
                    <a:pt x="174500" y="27515"/>
                  </a:lnTo>
                  <a:cubicBezTo>
                    <a:pt x="187340" y="10206"/>
                    <a:pt x="207619" y="0"/>
                    <a:pt x="229170" y="0"/>
                  </a:cubicBezTo>
                  <a:lnTo>
                    <a:pt x="450968" y="0"/>
                  </a:lnTo>
                  <a:cubicBezTo>
                    <a:pt x="472520" y="0"/>
                    <a:pt x="492799" y="10206"/>
                    <a:pt x="505639" y="27515"/>
                  </a:cubicBezTo>
                  <a:lnTo>
                    <a:pt x="668016" y="246405"/>
                  </a:lnTo>
                  <a:cubicBezTo>
                    <a:pt x="680138" y="262745"/>
                    <a:pt x="680138" y="285094"/>
                    <a:pt x="668016" y="301435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7520778" y="3325860"/>
            <a:ext cx="2311589" cy="1817640"/>
            <a:chOff x="0" y="0"/>
            <a:chExt cx="696717" cy="54784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7293" y="0"/>
              <a:ext cx="682130" cy="547840"/>
            </a:xfrm>
            <a:custGeom>
              <a:avLst/>
              <a:gdLst/>
              <a:ahLst/>
              <a:cxnLst/>
              <a:rect r="r" b="b" t="t" l="l"/>
              <a:pathLst>
                <a:path h="547840" w="682130">
                  <a:moveTo>
                    <a:pt x="671465" y="298129"/>
                  </a:moveTo>
                  <a:lnTo>
                    <a:pt x="504182" y="523631"/>
                  </a:lnTo>
                  <a:cubicBezTo>
                    <a:pt x="492885" y="538860"/>
                    <a:pt x="475043" y="547840"/>
                    <a:pt x="456081" y="547840"/>
                  </a:cubicBezTo>
                  <a:lnTo>
                    <a:pt x="226050" y="547840"/>
                  </a:lnTo>
                  <a:cubicBezTo>
                    <a:pt x="207088" y="547840"/>
                    <a:pt x="189246" y="538860"/>
                    <a:pt x="177948" y="523631"/>
                  </a:cubicBezTo>
                  <a:lnTo>
                    <a:pt x="10666" y="298129"/>
                  </a:lnTo>
                  <a:cubicBezTo>
                    <a:pt x="0" y="283751"/>
                    <a:pt x="0" y="264088"/>
                    <a:pt x="10666" y="249711"/>
                  </a:cubicBezTo>
                  <a:lnTo>
                    <a:pt x="177948" y="24209"/>
                  </a:lnTo>
                  <a:cubicBezTo>
                    <a:pt x="189246" y="8980"/>
                    <a:pt x="207088" y="0"/>
                    <a:pt x="226050" y="0"/>
                  </a:cubicBezTo>
                  <a:lnTo>
                    <a:pt x="456081" y="0"/>
                  </a:lnTo>
                  <a:cubicBezTo>
                    <a:pt x="475043" y="0"/>
                    <a:pt x="492885" y="8980"/>
                    <a:pt x="504182" y="24209"/>
                  </a:cubicBezTo>
                  <a:lnTo>
                    <a:pt x="671465" y="249711"/>
                  </a:lnTo>
                  <a:cubicBezTo>
                    <a:pt x="682130" y="264088"/>
                    <a:pt x="682130" y="283751"/>
                    <a:pt x="671465" y="298129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-339304" y="9992895"/>
            <a:ext cx="961113" cy="651154"/>
          </a:xfrm>
          <a:custGeom>
            <a:avLst/>
            <a:gdLst/>
            <a:ahLst/>
            <a:cxnLst/>
            <a:rect r="r" b="b" t="t" l="l"/>
            <a:pathLst>
              <a:path h="651154" w="961113">
                <a:moveTo>
                  <a:pt x="0" y="0"/>
                </a:moveTo>
                <a:lnTo>
                  <a:pt x="961113" y="0"/>
                </a:lnTo>
                <a:lnTo>
                  <a:pt x="961113" y="651155"/>
                </a:lnTo>
                <a:lnTo>
                  <a:pt x="0" y="6511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0800000">
            <a:off x="-308460" y="-758506"/>
            <a:ext cx="2164275" cy="1111896"/>
          </a:xfrm>
          <a:custGeom>
            <a:avLst/>
            <a:gdLst/>
            <a:ahLst/>
            <a:cxnLst/>
            <a:rect r="r" b="b" t="t" l="l"/>
            <a:pathLst>
              <a:path h="1111896" w="2164275">
                <a:moveTo>
                  <a:pt x="0" y="0"/>
                </a:moveTo>
                <a:lnTo>
                  <a:pt x="2164275" y="0"/>
                </a:lnTo>
                <a:lnTo>
                  <a:pt x="2164275" y="1111897"/>
                </a:lnTo>
                <a:lnTo>
                  <a:pt x="0" y="11118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4043734" y="-92534"/>
            <a:ext cx="5809337" cy="537986"/>
          </a:xfrm>
          <a:custGeom>
            <a:avLst/>
            <a:gdLst/>
            <a:ahLst/>
            <a:cxnLst/>
            <a:rect r="r" b="b" t="t" l="l"/>
            <a:pathLst>
              <a:path h="537986" w="5809337">
                <a:moveTo>
                  <a:pt x="0" y="0"/>
                </a:moveTo>
                <a:lnTo>
                  <a:pt x="5809337" y="0"/>
                </a:lnTo>
                <a:lnTo>
                  <a:pt x="5809337" y="537986"/>
                </a:lnTo>
                <a:lnTo>
                  <a:pt x="0" y="5379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-434569" r="0" b="-361689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2326366" y="712152"/>
            <a:ext cx="13635268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500"/>
              </a:lnSpc>
              <a:spcBef>
                <a:spcPct val="0"/>
              </a:spcBef>
            </a:pPr>
            <a:r>
              <a:rPr lang="en-US" b="true" sz="6000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DOCUMENT MANAGEMENT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8501901" y="3693955"/>
            <a:ext cx="3689612" cy="880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Centralized digital document repository</a:t>
            </a:r>
          </a:p>
          <a:p>
            <a:pPr algn="l">
              <a:lnSpc>
                <a:spcPts val="2380"/>
              </a:lnSpc>
            </a:pPr>
          </a:p>
        </p:txBody>
      </p:sp>
      <p:sp>
        <p:nvSpPr>
          <p:cNvPr name="TextBox 31" id="31"/>
          <p:cNvSpPr txBox="true"/>
          <p:nvPr/>
        </p:nvSpPr>
        <p:spPr>
          <a:xfrm rot="0">
            <a:off x="8501901" y="5812949"/>
            <a:ext cx="3689612" cy="585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Generate list of documents category wise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8501901" y="3113737"/>
            <a:ext cx="3925630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Centralized Repository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8501901" y="5232732"/>
            <a:ext cx="3925630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List of Documents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7772425" y="8103394"/>
            <a:ext cx="5891844" cy="1489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true">
                <a:solidFill>
                  <a:srgbClr val="F48924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Document Management</a:t>
            </a:r>
            <a:r>
              <a:rPr lang="en-US" sz="21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module centralizes digital storage, enables role-based access, and ensures secure, organized, and easily retrievable business documents.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-62137" y="2177314"/>
            <a:ext cx="7035387" cy="2868502"/>
          </a:xfrm>
          <a:custGeom>
            <a:avLst/>
            <a:gdLst/>
            <a:ahLst/>
            <a:cxnLst/>
            <a:rect r="r" b="b" t="t" l="l"/>
            <a:pathLst>
              <a:path h="2868502" w="7035387">
                <a:moveTo>
                  <a:pt x="0" y="0"/>
                </a:moveTo>
                <a:lnTo>
                  <a:pt x="7035387" y="0"/>
                </a:lnTo>
                <a:lnTo>
                  <a:pt x="7035387" y="2868502"/>
                </a:lnTo>
                <a:lnTo>
                  <a:pt x="0" y="286850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22182" r="0" b="-1571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-84969" y="5715599"/>
            <a:ext cx="7153469" cy="2976053"/>
          </a:xfrm>
          <a:custGeom>
            <a:avLst/>
            <a:gdLst/>
            <a:ahLst/>
            <a:cxnLst/>
            <a:rect r="r" b="b" t="t" l="l"/>
            <a:pathLst>
              <a:path h="2976053" w="7153469">
                <a:moveTo>
                  <a:pt x="0" y="0"/>
                </a:moveTo>
                <a:lnTo>
                  <a:pt x="7153469" y="0"/>
                </a:lnTo>
                <a:lnTo>
                  <a:pt x="7153469" y="2976053"/>
                </a:lnTo>
                <a:lnTo>
                  <a:pt x="0" y="297605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-20280" r="0" b="-1486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673697" y="2459492"/>
            <a:ext cx="467329" cy="467329"/>
          </a:xfrm>
          <a:custGeom>
            <a:avLst/>
            <a:gdLst/>
            <a:ahLst/>
            <a:cxnLst/>
            <a:rect r="r" b="b" t="t" l="l"/>
            <a:pathLst>
              <a:path h="467329" w="467329">
                <a:moveTo>
                  <a:pt x="0" y="0"/>
                </a:moveTo>
                <a:lnTo>
                  <a:pt x="467329" y="0"/>
                </a:lnTo>
                <a:lnTo>
                  <a:pt x="467329" y="467329"/>
                </a:lnTo>
                <a:lnTo>
                  <a:pt x="0" y="467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098212" y="2459492"/>
            <a:ext cx="467329" cy="467329"/>
          </a:xfrm>
          <a:custGeom>
            <a:avLst/>
            <a:gdLst/>
            <a:ahLst/>
            <a:cxnLst/>
            <a:rect r="r" b="b" t="t" l="l"/>
            <a:pathLst>
              <a:path h="467329" w="467329">
                <a:moveTo>
                  <a:pt x="0" y="0"/>
                </a:moveTo>
                <a:lnTo>
                  <a:pt x="467329" y="0"/>
                </a:lnTo>
                <a:lnTo>
                  <a:pt x="467329" y="467329"/>
                </a:lnTo>
                <a:lnTo>
                  <a:pt x="0" y="4673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673697" y="4578487"/>
            <a:ext cx="467329" cy="467329"/>
          </a:xfrm>
          <a:custGeom>
            <a:avLst/>
            <a:gdLst/>
            <a:ahLst/>
            <a:cxnLst/>
            <a:rect r="r" b="b" t="t" l="l"/>
            <a:pathLst>
              <a:path h="467329" w="467329">
                <a:moveTo>
                  <a:pt x="0" y="0"/>
                </a:moveTo>
                <a:lnTo>
                  <a:pt x="467329" y="0"/>
                </a:lnTo>
                <a:lnTo>
                  <a:pt x="467329" y="467329"/>
                </a:lnTo>
                <a:lnTo>
                  <a:pt x="0" y="4673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098212" y="4578487"/>
            <a:ext cx="467329" cy="467329"/>
          </a:xfrm>
          <a:custGeom>
            <a:avLst/>
            <a:gdLst/>
            <a:ahLst/>
            <a:cxnLst/>
            <a:rect r="r" b="b" t="t" l="l"/>
            <a:pathLst>
              <a:path h="467329" w="467329">
                <a:moveTo>
                  <a:pt x="0" y="0"/>
                </a:moveTo>
                <a:lnTo>
                  <a:pt x="467329" y="0"/>
                </a:lnTo>
                <a:lnTo>
                  <a:pt x="467329" y="467329"/>
                </a:lnTo>
                <a:lnTo>
                  <a:pt x="0" y="4673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2677307" y="9853789"/>
            <a:ext cx="3316080" cy="537986"/>
            <a:chOff x="0" y="0"/>
            <a:chExt cx="873371" cy="14169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73371" cy="141692"/>
            </a:xfrm>
            <a:custGeom>
              <a:avLst/>
              <a:gdLst/>
              <a:ahLst/>
              <a:cxnLst/>
              <a:rect r="r" b="b" t="t" l="l"/>
              <a:pathLst>
                <a:path h="141692" w="873371">
                  <a:moveTo>
                    <a:pt x="70846" y="0"/>
                  </a:moveTo>
                  <a:lnTo>
                    <a:pt x="802525" y="0"/>
                  </a:lnTo>
                  <a:cubicBezTo>
                    <a:pt x="841652" y="0"/>
                    <a:pt x="873371" y="31719"/>
                    <a:pt x="873371" y="70846"/>
                  </a:cubicBezTo>
                  <a:lnTo>
                    <a:pt x="873371" y="70846"/>
                  </a:lnTo>
                  <a:cubicBezTo>
                    <a:pt x="873371" y="89635"/>
                    <a:pt x="865907" y="107655"/>
                    <a:pt x="852621" y="120942"/>
                  </a:cubicBezTo>
                  <a:cubicBezTo>
                    <a:pt x="839334" y="134228"/>
                    <a:pt x="821314" y="141692"/>
                    <a:pt x="802525" y="141692"/>
                  </a:cubicBezTo>
                  <a:lnTo>
                    <a:pt x="70846" y="141692"/>
                  </a:lnTo>
                  <a:cubicBezTo>
                    <a:pt x="52056" y="141692"/>
                    <a:pt x="34036" y="134228"/>
                    <a:pt x="20750" y="120942"/>
                  </a:cubicBezTo>
                  <a:cubicBezTo>
                    <a:pt x="7464" y="107655"/>
                    <a:pt x="0" y="89635"/>
                    <a:pt x="0" y="70846"/>
                  </a:cubicBezTo>
                  <a:lnTo>
                    <a:pt x="0" y="70846"/>
                  </a:lnTo>
                  <a:cubicBezTo>
                    <a:pt x="0" y="52056"/>
                    <a:pt x="7464" y="34036"/>
                    <a:pt x="20750" y="20750"/>
                  </a:cubicBezTo>
                  <a:cubicBezTo>
                    <a:pt x="34036" y="7464"/>
                    <a:pt x="52056" y="0"/>
                    <a:pt x="70846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873371" cy="189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-1767061" y="7977288"/>
            <a:ext cx="5210521" cy="4477792"/>
            <a:chOff x="0" y="0"/>
            <a:chExt cx="812800" cy="6985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9701" y="0"/>
              <a:ext cx="793399" cy="698500"/>
            </a:xfrm>
            <a:custGeom>
              <a:avLst/>
              <a:gdLst/>
              <a:ahLst/>
              <a:cxnLst/>
              <a:rect r="r" b="b" t="t" l="l"/>
              <a:pathLst>
                <a:path h="698500" w="793399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4815244" y="7977288"/>
            <a:ext cx="5210521" cy="4477792"/>
            <a:chOff x="0" y="0"/>
            <a:chExt cx="812800" cy="6985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9701" y="0"/>
              <a:ext cx="793399" cy="698500"/>
            </a:xfrm>
            <a:custGeom>
              <a:avLst/>
              <a:gdLst/>
              <a:ahLst/>
              <a:cxnLst/>
              <a:rect r="r" b="b" t="t" l="l"/>
              <a:pathLst>
                <a:path h="698500" w="793399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16578D"/>
            </a:solidFill>
            <a:ln cap="rnd">
              <a:noFill/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-619907" y="8437017"/>
            <a:ext cx="3297214" cy="2833543"/>
            <a:chOff x="0" y="0"/>
            <a:chExt cx="812800" cy="6985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4058" y="0"/>
              <a:ext cx="804684" cy="698500"/>
            </a:xfrm>
            <a:custGeom>
              <a:avLst/>
              <a:gdLst/>
              <a:ahLst/>
              <a:cxnLst/>
              <a:rect r="r" b="b" t="t" l="l"/>
              <a:pathLst>
                <a:path h="698500" w="804684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4086099" y="8646380"/>
            <a:ext cx="2809969" cy="2414817"/>
            <a:chOff x="0" y="0"/>
            <a:chExt cx="812800" cy="6985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4762" y="0"/>
              <a:ext cx="803277" cy="698500"/>
            </a:xfrm>
            <a:custGeom>
              <a:avLst/>
              <a:gdLst/>
              <a:ahLst/>
              <a:cxnLst/>
              <a:rect r="r" b="b" t="t" l="l"/>
              <a:pathLst>
                <a:path h="698500" w="803277">
                  <a:moveTo>
                    <a:pt x="795568" y="370683"/>
                  </a:moveTo>
                  <a:lnTo>
                    <a:pt x="617308" y="677067"/>
                  </a:lnTo>
                  <a:cubicBezTo>
                    <a:pt x="609588" y="690337"/>
                    <a:pt x="595394" y="698500"/>
                    <a:pt x="580042" y="698500"/>
                  </a:cubicBezTo>
                  <a:lnTo>
                    <a:pt x="223234" y="698500"/>
                  </a:lnTo>
                  <a:cubicBezTo>
                    <a:pt x="207882" y="698500"/>
                    <a:pt x="193688" y="690337"/>
                    <a:pt x="185968" y="677067"/>
                  </a:cubicBezTo>
                  <a:lnTo>
                    <a:pt x="7708" y="370683"/>
                  </a:lnTo>
                  <a:cubicBezTo>
                    <a:pt x="0" y="357434"/>
                    <a:pt x="0" y="341066"/>
                    <a:pt x="7708" y="327817"/>
                  </a:cubicBezTo>
                  <a:lnTo>
                    <a:pt x="185968" y="21433"/>
                  </a:lnTo>
                  <a:cubicBezTo>
                    <a:pt x="193688" y="8163"/>
                    <a:pt x="207882" y="0"/>
                    <a:pt x="223234" y="0"/>
                  </a:cubicBezTo>
                  <a:lnTo>
                    <a:pt x="580042" y="0"/>
                  </a:lnTo>
                  <a:cubicBezTo>
                    <a:pt x="595394" y="0"/>
                    <a:pt x="609588" y="8163"/>
                    <a:pt x="617308" y="21433"/>
                  </a:cubicBezTo>
                  <a:lnTo>
                    <a:pt x="795568" y="327817"/>
                  </a:lnTo>
                  <a:cubicBezTo>
                    <a:pt x="803276" y="341066"/>
                    <a:pt x="803276" y="357434"/>
                    <a:pt x="795568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48924"/>
              </a:solidFill>
              <a:prstDash val="solid"/>
              <a:miter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-1767061" y="-591955"/>
            <a:ext cx="3389686" cy="2665365"/>
            <a:chOff x="0" y="0"/>
            <a:chExt cx="696717" cy="54784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8289" y="0"/>
              <a:ext cx="680138" cy="547840"/>
            </a:xfrm>
            <a:custGeom>
              <a:avLst/>
              <a:gdLst/>
              <a:ahLst/>
              <a:cxnLst/>
              <a:rect r="r" b="b" t="t" l="l"/>
              <a:pathLst>
                <a:path h="547840" w="680138">
                  <a:moveTo>
                    <a:pt x="668016" y="301435"/>
                  </a:moveTo>
                  <a:lnTo>
                    <a:pt x="505639" y="520325"/>
                  </a:lnTo>
                  <a:cubicBezTo>
                    <a:pt x="492799" y="537634"/>
                    <a:pt x="472520" y="547840"/>
                    <a:pt x="450968" y="547840"/>
                  </a:cubicBezTo>
                  <a:lnTo>
                    <a:pt x="229170" y="547840"/>
                  </a:lnTo>
                  <a:cubicBezTo>
                    <a:pt x="207619" y="547840"/>
                    <a:pt x="187340" y="537634"/>
                    <a:pt x="174500" y="520325"/>
                  </a:cubicBezTo>
                  <a:lnTo>
                    <a:pt x="12122" y="301435"/>
                  </a:lnTo>
                  <a:cubicBezTo>
                    <a:pt x="0" y="285094"/>
                    <a:pt x="0" y="262745"/>
                    <a:pt x="12122" y="246405"/>
                  </a:cubicBezTo>
                  <a:lnTo>
                    <a:pt x="174500" y="27515"/>
                  </a:lnTo>
                  <a:cubicBezTo>
                    <a:pt x="187340" y="10206"/>
                    <a:pt x="207619" y="0"/>
                    <a:pt x="229170" y="0"/>
                  </a:cubicBezTo>
                  <a:lnTo>
                    <a:pt x="450968" y="0"/>
                  </a:lnTo>
                  <a:cubicBezTo>
                    <a:pt x="472520" y="0"/>
                    <a:pt x="492799" y="10206"/>
                    <a:pt x="505639" y="27515"/>
                  </a:cubicBezTo>
                  <a:lnTo>
                    <a:pt x="668016" y="246405"/>
                  </a:lnTo>
                  <a:cubicBezTo>
                    <a:pt x="680138" y="262745"/>
                    <a:pt x="680138" y="285094"/>
                    <a:pt x="668016" y="301435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7420505" y="2662089"/>
            <a:ext cx="2311589" cy="1817640"/>
            <a:chOff x="0" y="0"/>
            <a:chExt cx="696717" cy="54784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7293" y="0"/>
              <a:ext cx="682130" cy="547840"/>
            </a:xfrm>
            <a:custGeom>
              <a:avLst/>
              <a:gdLst/>
              <a:ahLst/>
              <a:cxnLst/>
              <a:rect r="r" b="b" t="t" l="l"/>
              <a:pathLst>
                <a:path h="547840" w="682130">
                  <a:moveTo>
                    <a:pt x="671465" y="298129"/>
                  </a:moveTo>
                  <a:lnTo>
                    <a:pt x="504182" y="523631"/>
                  </a:lnTo>
                  <a:cubicBezTo>
                    <a:pt x="492885" y="538860"/>
                    <a:pt x="475043" y="547840"/>
                    <a:pt x="456081" y="547840"/>
                  </a:cubicBezTo>
                  <a:lnTo>
                    <a:pt x="226050" y="547840"/>
                  </a:lnTo>
                  <a:cubicBezTo>
                    <a:pt x="207088" y="547840"/>
                    <a:pt x="189246" y="538860"/>
                    <a:pt x="177948" y="523631"/>
                  </a:cubicBezTo>
                  <a:lnTo>
                    <a:pt x="10666" y="298129"/>
                  </a:lnTo>
                  <a:cubicBezTo>
                    <a:pt x="0" y="283751"/>
                    <a:pt x="0" y="264088"/>
                    <a:pt x="10666" y="249711"/>
                  </a:cubicBezTo>
                  <a:lnTo>
                    <a:pt x="177948" y="24209"/>
                  </a:lnTo>
                  <a:cubicBezTo>
                    <a:pt x="189246" y="8980"/>
                    <a:pt x="207088" y="0"/>
                    <a:pt x="226050" y="0"/>
                  </a:cubicBezTo>
                  <a:lnTo>
                    <a:pt x="456081" y="0"/>
                  </a:lnTo>
                  <a:cubicBezTo>
                    <a:pt x="475043" y="0"/>
                    <a:pt x="492885" y="8980"/>
                    <a:pt x="504182" y="24209"/>
                  </a:cubicBezTo>
                  <a:lnTo>
                    <a:pt x="671465" y="249711"/>
                  </a:lnTo>
                  <a:cubicBezTo>
                    <a:pt x="682130" y="264088"/>
                    <a:pt x="682130" y="283751"/>
                    <a:pt x="671465" y="298129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8" id="28"/>
          <p:cNvSpPr/>
          <p:nvPr/>
        </p:nvSpPr>
        <p:spPr>
          <a:xfrm flipH="false" flipV="false" rot="0">
            <a:off x="-339304" y="9992895"/>
            <a:ext cx="961113" cy="651154"/>
          </a:xfrm>
          <a:custGeom>
            <a:avLst/>
            <a:gdLst/>
            <a:ahLst/>
            <a:cxnLst/>
            <a:rect r="r" b="b" t="t" l="l"/>
            <a:pathLst>
              <a:path h="651154" w="961113">
                <a:moveTo>
                  <a:pt x="0" y="0"/>
                </a:moveTo>
                <a:lnTo>
                  <a:pt x="961113" y="0"/>
                </a:lnTo>
                <a:lnTo>
                  <a:pt x="961113" y="651155"/>
                </a:lnTo>
                <a:lnTo>
                  <a:pt x="0" y="651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10800000">
            <a:off x="-308460" y="-758506"/>
            <a:ext cx="2164275" cy="1111896"/>
          </a:xfrm>
          <a:custGeom>
            <a:avLst/>
            <a:gdLst/>
            <a:ahLst/>
            <a:cxnLst/>
            <a:rect r="r" b="b" t="t" l="l"/>
            <a:pathLst>
              <a:path h="1111896" w="2164275">
                <a:moveTo>
                  <a:pt x="0" y="0"/>
                </a:moveTo>
                <a:lnTo>
                  <a:pt x="2164275" y="0"/>
                </a:lnTo>
                <a:lnTo>
                  <a:pt x="2164275" y="1111897"/>
                </a:lnTo>
                <a:lnTo>
                  <a:pt x="0" y="11118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4043734" y="-92534"/>
            <a:ext cx="5809337" cy="537986"/>
          </a:xfrm>
          <a:custGeom>
            <a:avLst/>
            <a:gdLst/>
            <a:ahLst/>
            <a:cxnLst/>
            <a:rect r="r" b="b" t="t" l="l"/>
            <a:pathLst>
              <a:path h="537986" w="5809337">
                <a:moveTo>
                  <a:pt x="0" y="0"/>
                </a:moveTo>
                <a:lnTo>
                  <a:pt x="5809337" y="0"/>
                </a:lnTo>
                <a:lnTo>
                  <a:pt x="5809337" y="537986"/>
                </a:lnTo>
                <a:lnTo>
                  <a:pt x="0" y="5379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-434569" r="0" b="-361689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7659050" y="6696674"/>
            <a:ext cx="467329" cy="467329"/>
          </a:xfrm>
          <a:custGeom>
            <a:avLst/>
            <a:gdLst/>
            <a:ahLst/>
            <a:cxnLst/>
            <a:rect r="r" b="b" t="t" l="l"/>
            <a:pathLst>
              <a:path h="467329" w="467329">
                <a:moveTo>
                  <a:pt x="0" y="0"/>
                </a:moveTo>
                <a:lnTo>
                  <a:pt x="467329" y="0"/>
                </a:lnTo>
                <a:lnTo>
                  <a:pt x="467329" y="467329"/>
                </a:lnTo>
                <a:lnTo>
                  <a:pt x="0" y="46732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3098212" y="6696674"/>
            <a:ext cx="467329" cy="467329"/>
          </a:xfrm>
          <a:custGeom>
            <a:avLst/>
            <a:gdLst/>
            <a:ahLst/>
            <a:cxnLst/>
            <a:rect r="r" b="b" t="t" l="l"/>
            <a:pathLst>
              <a:path h="467329" w="467329">
                <a:moveTo>
                  <a:pt x="0" y="0"/>
                </a:moveTo>
                <a:lnTo>
                  <a:pt x="467329" y="0"/>
                </a:lnTo>
                <a:lnTo>
                  <a:pt x="467329" y="467329"/>
                </a:lnTo>
                <a:lnTo>
                  <a:pt x="0" y="46732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-95250" y="1605490"/>
            <a:ext cx="6411275" cy="2155577"/>
          </a:xfrm>
          <a:custGeom>
            <a:avLst/>
            <a:gdLst/>
            <a:ahLst/>
            <a:cxnLst/>
            <a:rect r="r" b="b" t="t" l="l"/>
            <a:pathLst>
              <a:path h="2155577" w="6411275">
                <a:moveTo>
                  <a:pt x="0" y="0"/>
                </a:moveTo>
                <a:lnTo>
                  <a:pt x="6411275" y="0"/>
                </a:lnTo>
                <a:lnTo>
                  <a:pt x="6411275" y="2155577"/>
                </a:lnTo>
                <a:lnTo>
                  <a:pt x="0" y="215557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-40534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-95250" y="4033902"/>
            <a:ext cx="6411275" cy="1925482"/>
          </a:xfrm>
          <a:custGeom>
            <a:avLst/>
            <a:gdLst/>
            <a:ahLst/>
            <a:cxnLst/>
            <a:rect r="r" b="b" t="t" l="l"/>
            <a:pathLst>
              <a:path h="1925482" w="6411275">
                <a:moveTo>
                  <a:pt x="0" y="0"/>
                </a:moveTo>
                <a:lnTo>
                  <a:pt x="6411275" y="0"/>
                </a:lnTo>
                <a:lnTo>
                  <a:pt x="6411275" y="1925482"/>
                </a:lnTo>
                <a:lnTo>
                  <a:pt x="0" y="192548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-58299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-95250" y="6222699"/>
            <a:ext cx="6411275" cy="2490596"/>
          </a:xfrm>
          <a:custGeom>
            <a:avLst/>
            <a:gdLst/>
            <a:ahLst/>
            <a:cxnLst/>
            <a:rect r="r" b="b" t="t" l="l"/>
            <a:pathLst>
              <a:path h="2490596" w="6411275">
                <a:moveTo>
                  <a:pt x="0" y="0"/>
                </a:moveTo>
                <a:lnTo>
                  <a:pt x="6411275" y="0"/>
                </a:lnTo>
                <a:lnTo>
                  <a:pt x="6411275" y="2490596"/>
                </a:lnTo>
                <a:lnTo>
                  <a:pt x="0" y="2490596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-22381"/>
            </a:stretch>
          </a:blipFill>
        </p:spPr>
      </p:sp>
      <p:sp>
        <p:nvSpPr>
          <p:cNvPr name="TextBox 36" id="36"/>
          <p:cNvSpPr txBox="true"/>
          <p:nvPr/>
        </p:nvSpPr>
        <p:spPr>
          <a:xfrm rot="0">
            <a:off x="2326366" y="426402"/>
            <a:ext cx="13635268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500"/>
              </a:lnSpc>
              <a:spcBef>
                <a:spcPct val="0"/>
              </a:spcBef>
            </a:pPr>
            <a:r>
              <a:rPr lang="en-US" b="true" sz="6000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FINANCIAL ACCOUNTING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8403173" y="3030184"/>
            <a:ext cx="3689612" cy="585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Automated journal entried linked with transactions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3827688" y="3030184"/>
            <a:ext cx="3689612" cy="880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Financial reports: Profit &amp; Loss, Balance Sheet, Cash Flow, Ageing, Outstanding, Graphical Reports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8403173" y="5149179"/>
            <a:ext cx="3689612" cy="880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Bank reconciliation with Excel import export</a:t>
            </a:r>
          </a:p>
          <a:p>
            <a:pPr algn="l">
              <a:lnSpc>
                <a:spcPts val="2380"/>
              </a:lnSpc>
            </a:pPr>
          </a:p>
        </p:txBody>
      </p:sp>
      <p:sp>
        <p:nvSpPr>
          <p:cNvPr name="TextBox 40" id="40"/>
          <p:cNvSpPr txBox="true"/>
          <p:nvPr/>
        </p:nvSpPr>
        <p:spPr>
          <a:xfrm rot="0">
            <a:off x="13827688" y="5130129"/>
            <a:ext cx="3689612" cy="880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Trial balance, general ledger, and subsidiary ledgers</a:t>
            </a:r>
          </a:p>
          <a:p>
            <a:pPr algn="l">
              <a:lnSpc>
                <a:spcPts val="2380"/>
              </a:lnSpc>
            </a:pPr>
          </a:p>
        </p:txBody>
      </p:sp>
      <p:sp>
        <p:nvSpPr>
          <p:cNvPr name="TextBox 41" id="41"/>
          <p:cNvSpPr txBox="true"/>
          <p:nvPr/>
        </p:nvSpPr>
        <p:spPr>
          <a:xfrm rot="0">
            <a:off x="8403173" y="2449967"/>
            <a:ext cx="3925630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Journal Entries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3827688" y="2449967"/>
            <a:ext cx="3925630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Financial Reporting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8403173" y="4568962"/>
            <a:ext cx="3925630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Bank Reconciliation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3827688" y="4568962"/>
            <a:ext cx="3925630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Ledgers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6231235" y="8751395"/>
            <a:ext cx="7715306" cy="1118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true">
                <a:solidFill>
                  <a:srgbClr val="F48924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Financial Accounting </a:t>
            </a:r>
            <a:r>
              <a:rPr lang="en-US" sz="21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module automates GST-compliant bookkeeping, reconciliation, and financial reporting, delivering accurate insights for smarter business decisions.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8388526" y="7267366"/>
            <a:ext cx="3689612" cy="880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Simplifies tracking of day-to-day expenses, ensuring accurate cash flow management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8388526" y="6687149"/>
            <a:ext cx="3925630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Petty Cash Entry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3827688" y="7248316"/>
            <a:ext cx="3689612" cy="585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Tax filing, billing and audit-ready compliance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3827688" y="6687149"/>
            <a:ext cx="3925630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Compliance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379056" y="1514220"/>
            <a:ext cx="10502929" cy="9025955"/>
            <a:chOff x="0" y="0"/>
            <a:chExt cx="812800" cy="6985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4813" y="0"/>
              <a:ext cx="803175" cy="698500"/>
            </a:xfrm>
            <a:custGeom>
              <a:avLst/>
              <a:gdLst/>
              <a:ahLst/>
              <a:cxnLst/>
              <a:rect r="r" b="b" t="t" l="l"/>
              <a:pathLst>
                <a:path h="698500" w="803175">
                  <a:moveTo>
                    <a:pt x="795383" y="370912"/>
                  </a:moveTo>
                  <a:lnTo>
                    <a:pt x="617391" y="676838"/>
                  </a:lnTo>
                  <a:cubicBezTo>
                    <a:pt x="609587" y="690249"/>
                    <a:pt x="595241" y="698500"/>
                    <a:pt x="579725" y="698500"/>
                  </a:cubicBezTo>
                  <a:lnTo>
                    <a:pt x="223449" y="698500"/>
                  </a:lnTo>
                  <a:cubicBezTo>
                    <a:pt x="207933" y="698500"/>
                    <a:pt x="193587" y="690249"/>
                    <a:pt x="185783" y="676838"/>
                  </a:cubicBezTo>
                  <a:lnTo>
                    <a:pt x="7791" y="370912"/>
                  </a:lnTo>
                  <a:cubicBezTo>
                    <a:pt x="0" y="357522"/>
                    <a:pt x="0" y="340978"/>
                    <a:pt x="7791" y="327588"/>
                  </a:cubicBezTo>
                  <a:lnTo>
                    <a:pt x="185783" y="21662"/>
                  </a:lnTo>
                  <a:cubicBezTo>
                    <a:pt x="193587" y="8251"/>
                    <a:pt x="207933" y="0"/>
                    <a:pt x="223449" y="0"/>
                  </a:cubicBezTo>
                  <a:lnTo>
                    <a:pt x="579725" y="0"/>
                  </a:lnTo>
                  <a:cubicBezTo>
                    <a:pt x="595241" y="0"/>
                    <a:pt x="609587" y="8251"/>
                    <a:pt x="617391" y="21662"/>
                  </a:cubicBezTo>
                  <a:lnTo>
                    <a:pt x="795383" y="327588"/>
                  </a:lnTo>
                  <a:cubicBezTo>
                    <a:pt x="803174" y="340978"/>
                    <a:pt x="803174" y="357522"/>
                    <a:pt x="795383" y="370912"/>
                  </a:cubicBezTo>
                  <a:close/>
                </a:path>
              </a:pathLst>
            </a:custGeom>
            <a:solidFill>
              <a:srgbClr val="F48924"/>
            </a:solidFill>
            <a:ln cap="rnd">
              <a:noFill/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1426802" y="6100602"/>
            <a:ext cx="5300671" cy="4555264"/>
            <a:chOff x="0" y="0"/>
            <a:chExt cx="812800" cy="6985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6731" y="0"/>
              <a:ext cx="799338" cy="698500"/>
            </a:xfrm>
            <a:custGeom>
              <a:avLst/>
              <a:gdLst/>
              <a:ahLst/>
              <a:cxnLst/>
              <a:rect r="r" b="b" t="t" l="l"/>
              <a:pathLst>
                <a:path h="698500" w="799338">
                  <a:moveTo>
                    <a:pt x="788441" y="379548"/>
                  </a:moveTo>
                  <a:lnTo>
                    <a:pt x="620497" y="668202"/>
                  </a:lnTo>
                  <a:cubicBezTo>
                    <a:pt x="609583" y="686960"/>
                    <a:pt x="589518" y="698500"/>
                    <a:pt x="567816" y="698500"/>
                  </a:cubicBezTo>
                  <a:lnTo>
                    <a:pt x="231522" y="698500"/>
                  </a:lnTo>
                  <a:cubicBezTo>
                    <a:pt x="209820" y="698500"/>
                    <a:pt x="189755" y="686960"/>
                    <a:pt x="178841" y="668202"/>
                  </a:cubicBezTo>
                  <a:lnTo>
                    <a:pt x="10897" y="379548"/>
                  </a:lnTo>
                  <a:cubicBezTo>
                    <a:pt x="0" y="360819"/>
                    <a:pt x="0" y="337681"/>
                    <a:pt x="10897" y="318952"/>
                  </a:cubicBezTo>
                  <a:lnTo>
                    <a:pt x="178841" y="30298"/>
                  </a:lnTo>
                  <a:cubicBezTo>
                    <a:pt x="189755" y="11540"/>
                    <a:pt x="209820" y="0"/>
                    <a:pt x="231522" y="0"/>
                  </a:cubicBezTo>
                  <a:lnTo>
                    <a:pt x="567816" y="0"/>
                  </a:lnTo>
                  <a:cubicBezTo>
                    <a:pt x="589518" y="0"/>
                    <a:pt x="609583" y="11540"/>
                    <a:pt x="620497" y="30298"/>
                  </a:cubicBezTo>
                  <a:lnTo>
                    <a:pt x="788441" y="318952"/>
                  </a:lnTo>
                  <a:cubicBezTo>
                    <a:pt x="799338" y="337681"/>
                    <a:pt x="799338" y="360819"/>
                    <a:pt x="788441" y="37954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-3200942" y="-269972"/>
            <a:ext cx="8280913" cy="8796236"/>
            <a:chOff x="0" y="0"/>
            <a:chExt cx="657579" cy="6985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6463" y="0"/>
              <a:ext cx="644653" cy="698500"/>
            </a:xfrm>
            <a:custGeom>
              <a:avLst/>
              <a:gdLst/>
              <a:ahLst/>
              <a:cxnLst/>
              <a:rect r="r" b="b" t="t" l="l"/>
              <a:pathLst>
                <a:path h="698500" w="644653">
                  <a:moveTo>
                    <a:pt x="634190" y="378341"/>
                  </a:moveTo>
                  <a:lnTo>
                    <a:pt x="464842" y="669409"/>
                  </a:lnTo>
                  <a:cubicBezTo>
                    <a:pt x="454362" y="687420"/>
                    <a:pt x="435097" y="698500"/>
                    <a:pt x="414259" y="698500"/>
                  </a:cubicBezTo>
                  <a:lnTo>
                    <a:pt x="230394" y="698500"/>
                  </a:lnTo>
                  <a:cubicBezTo>
                    <a:pt x="209556" y="698500"/>
                    <a:pt x="190290" y="687420"/>
                    <a:pt x="179811" y="669409"/>
                  </a:cubicBezTo>
                  <a:lnTo>
                    <a:pt x="10463" y="378341"/>
                  </a:lnTo>
                  <a:cubicBezTo>
                    <a:pt x="0" y="360358"/>
                    <a:pt x="0" y="338142"/>
                    <a:pt x="10463" y="320159"/>
                  </a:cubicBezTo>
                  <a:lnTo>
                    <a:pt x="179811" y="29091"/>
                  </a:lnTo>
                  <a:cubicBezTo>
                    <a:pt x="190290" y="11080"/>
                    <a:pt x="209556" y="0"/>
                    <a:pt x="230394" y="0"/>
                  </a:cubicBezTo>
                  <a:lnTo>
                    <a:pt x="414259" y="0"/>
                  </a:lnTo>
                  <a:cubicBezTo>
                    <a:pt x="435097" y="0"/>
                    <a:pt x="454362" y="11080"/>
                    <a:pt x="464842" y="29091"/>
                  </a:cubicBezTo>
                  <a:lnTo>
                    <a:pt x="634190" y="320159"/>
                  </a:lnTo>
                  <a:cubicBezTo>
                    <a:pt x="644653" y="338142"/>
                    <a:pt x="644653" y="360358"/>
                    <a:pt x="634190" y="378341"/>
                  </a:cubicBezTo>
                  <a:close/>
                </a:path>
              </a:pathLst>
            </a:custGeom>
            <a:blipFill>
              <a:blip r:embed="rId3"/>
              <a:stretch>
                <a:fillRect l="-40280" t="0" r="-40280" b="0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name="Freeform 11" id="11"/>
          <p:cNvSpPr/>
          <p:nvPr/>
        </p:nvSpPr>
        <p:spPr>
          <a:xfrm flipH="false" flipV="false" rot="7353578">
            <a:off x="628804" y="5804629"/>
            <a:ext cx="6279545" cy="1610757"/>
          </a:xfrm>
          <a:custGeom>
            <a:avLst/>
            <a:gdLst/>
            <a:ahLst/>
            <a:cxnLst/>
            <a:rect r="r" b="b" t="t" l="l"/>
            <a:pathLst>
              <a:path h="1610757" w="6279545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</a:blip>
            <a:stretch>
              <a:fillRect l="0" t="-1167" r="0" b="-1167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4853267" y="2790176"/>
            <a:ext cx="1519071" cy="1305452"/>
            <a:chOff x="0" y="0"/>
            <a:chExt cx="812800" cy="6985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8808" y="0"/>
              <a:ext cx="795184" cy="698500"/>
            </a:xfrm>
            <a:custGeom>
              <a:avLst/>
              <a:gdLst/>
              <a:ahLst/>
              <a:cxnLst/>
              <a:rect r="r" b="b" t="t" l="l"/>
              <a:pathLst>
                <a:path h="698500" w="795184">
                  <a:moveTo>
                    <a:pt x="780925" y="388896"/>
                  </a:moveTo>
                  <a:lnTo>
                    <a:pt x="623859" y="658854"/>
                  </a:lnTo>
                  <a:cubicBezTo>
                    <a:pt x="609578" y="683400"/>
                    <a:pt x="583322" y="698500"/>
                    <a:pt x="554924" y="698500"/>
                  </a:cubicBezTo>
                  <a:lnTo>
                    <a:pt x="240260" y="698500"/>
                  </a:lnTo>
                  <a:cubicBezTo>
                    <a:pt x="211862" y="698500"/>
                    <a:pt x="185606" y="683400"/>
                    <a:pt x="171325" y="658854"/>
                  </a:cubicBezTo>
                  <a:lnTo>
                    <a:pt x="14259" y="388896"/>
                  </a:lnTo>
                  <a:cubicBezTo>
                    <a:pt x="0" y="364389"/>
                    <a:pt x="0" y="334111"/>
                    <a:pt x="14259" y="309604"/>
                  </a:cubicBezTo>
                  <a:lnTo>
                    <a:pt x="171325" y="39646"/>
                  </a:lnTo>
                  <a:cubicBezTo>
                    <a:pt x="185606" y="15100"/>
                    <a:pt x="211862" y="0"/>
                    <a:pt x="240260" y="0"/>
                  </a:cubicBezTo>
                  <a:lnTo>
                    <a:pt x="554924" y="0"/>
                  </a:lnTo>
                  <a:cubicBezTo>
                    <a:pt x="583322" y="0"/>
                    <a:pt x="609578" y="15100"/>
                    <a:pt x="623859" y="39646"/>
                  </a:cubicBezTo>
                  <a:lnTo>
                    <a:pt x="780925" y="309604"/>
                  </a:lnTo>
                  <a:cubicBezTo>
                    <a:pt x="795184" y="334111"/>
                    <a:pt x="795184" y="364389"/>
                    <a:pt x="780925" y="388896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4919942" y="7659339"/>
            <a:ext cx="1673064" cy="1437790"/>
            <a:chOff x="0" y="0"/>
            <a:chExt cx="812800" cy="6985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7997" y="0"/>
              <a:ext cx="796806" cy="698500"/>
            </a:xfrm>
            <a:custGeom>
              <a:avLst/>
              <a:gdLst/>
              <a:ahLst/>
              <a:cxnLst/>
              <a:rect r="r" b="b" t="t" l="l"/>
              <a:pathLst>
                <a:path h="698500" w="796806">
                  <a:moveTo>
                    <a:pt x="783859" y="385247"/>
                  </a:moveTo>
                  <a:lnTo>
                    <a:pt x="622547" y="662503"/>
                  </a:lnTo>
                  <a:cubicBezTo>
                    <a:pt x="609580" y="684789"/>
                    <a:pt x="585741" y="698500"/>
                    <a:pt x="559957" y="698500"/>
                  </a:cubicBezTo>
                  <a:lnTo>
                    <a:pt x="236850" y="698500"/>
                  </a:lnTo>
                  <a:cubicBezTo>
                    <a:pt x="211065" y="698500"/>
                    <a:pt x="187226" y="684789"/>
                    <a:pt x="174259" y="662503"/>
                  </a:cubicBezTo>
                  <a:lnTo>
                    <a:pt x="12947" y="385247"/>
                  </a:lnTo>
                  <a:cubicBezTo>
                    <a:pt x="0" y="362995"/>
                    <a:pt x="0" y="335505"/>
                    <a:pt x="12947" y="313253"/>
                  </a:cubicBezTo>
                  <a:lnTo>
                    <a:pt x="174259" y="35997"/>
                  </a:lnTo>
                  <a:cubicBezTo>
                    <a:pt x="187226" y="13711"/>
                    <a:pt x="211065" y="0"/>
                    <a:pt x="236850" y="0"/>
                  </a:cubicBezTo>
                  <a:lnTo>
                    <a:pt x="559957" y="0"/>
                  </a:lnTo>
                  <a:cubicBezTo>
                    <a:pt x="585741" y="0"/>
                    <a:pt x="609580" y="13711"/>
                    <a:pt x="622547" y="35997"/>
                  </a:cubicBezTo>
                  <a:lnTo>
                    <a:pt x="783859" y="313253"/>
                  </a:lnTo>
                  <a:cubicBezTo>
                    <a:pt x="796806" y="335505"/>
                    <a:pt x="796806" y="362995"/>
                    <a:pt x="783859" y="385247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5879503" y="4855300"/>
            <a:ext cx="2141595" cy="1840433"/>
            <a:chOff x="0" y="0"/>
            <a:chExt cx="812800" cy="6985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6248" y="0"/>
              <a:ext cx="800305" cy="698500"/>
            </a:xfrm>
            <a:custGeom>
              <a:avLst/>
              <a:gdLst/>
              <a:ahLst/>
              <a:cxnLst/>
              <a:rect r="r" b="b" t="t" l="l"/>
              <a:pathLst>
                <a:path h="698500" w="800305">
                  <a:moveTo>
                    <a:pt x="790190" y="377372"/>
                  </a:moveTo>
                  <a:lnTo>
                    <a:pt x="619714" y="670378"/>
                  </a:lnTo>
                  <a:cubicBezTo>
                    <a:pt x="609584" y="687789"/>
                    <a:pt x="590960" y="698500"/>
                    <a:pt x="570817" y="698500"/>
                  </a:cubicBezTo>
                  <a:lnTo>
                    <a:pt x="229487" y="698500"/>
                  </a:lnTo>
                  <a:cubicBezTo>
                    <a:pt x="209344" y="698500"/>
                    <a:pt x="190720" y="687789"/>
                    <a:pt x="180590" y="670378"/>
                  </a:cubicBezTo>
                  <a:lnTo>
                    <a:pt x="10114" y="377372"/>
                  </a:lnTo>
                  <a:cubicBezTo>
                    <a:pt x="0" y="359988"/>
                    <a:pt x="0" y="338512"/>
                    <a:pt x="10114" y="321128"/>
                  </a:cubicBezTo>
                  <a:lnTo>
                    <a:pt x="180590" y="28122"/>
                  </a:lnTo>
                  <a:cubicBezTo>
                    <a:pt x="190720" y="10711"/>
                    <a:pt x="209344" y="0"/>
                    <a:pt x="229487" y="0"/>
                  </a:cubicBezTo>
                  <a:lnTo>
                    <a:pt x="570817" y="0"/>
                  </a:lnTo>
                  <a:cubicBezTo>
                    <a:pt x="590960" y="0"/>
                    <a:pt x="609584" y="10711"/>
                    <a:pt x="619714" y="28122"/>
                  </a:cubicBezTo>
                  <a:lnTo>
                    <a:pt x="790190" y="321128"/>
                  </a:lnTo>
                  <a:cubicBezTo>
                    <a:pt x="800304" y="338512"/>
                    <a:pt x="800304" y="359988"/>
                    <a:pt x="790190" y="377372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-10800000">
            <a:off x="-3407631" y="7797773"/>
            <a:ext cx="6279545" cy="1610757"/>
          </a:xfrm>
          <a:custGeom>
            <a:avLst/>
            <a:gdLst/>
            <a:ahLst/>
            <a:cxnLst/>
            <a:rect r="r" b="b" t="t" l="l"/>
            <a:pathLst>
              <a:path h="1610757" w="6279545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</a:blip>
            <a:stretch>
              <a:fillRect l="0" t="-1167" r="0" b="-1167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8878348" y="2834700"/>
            <a:ext cx="228600" cy="228600"/>
            <a:chOff x="0" y="0"/>
            <a:chExt cx="732454" cy="732454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732454" cy="732454"/>
            </a:xfrm>
            <a:custGeom>
              <a:avLst/>
              <a:gdLst/>
              <a:ahLst/>
              <a:cxnLst/>
              <a:rect r="r" b="b" t="t" l="l"/>
              <a:pathLst>
                <a:path h="732454" w="732454">
                  <a:moveTo>
                    <a:pt x="366227" y="0"/>
                  </a:moveTo>
                  <a:cubicBezTo>
                    <a:pt x="163965" y="0"/>
                    <a:pt x="0" y="163965"/>
                    <a:pt x="0" y="366227"/>
                  </a:cubicBezTo>
                  <a:cubicBezTo>
                    <a:pt x="0" y="568489"/>
                    <a:pt x="163965" y="732454"/>
                    <a:pt x="366227" y="732454"/>
                  </a:cubicBezTo>
                  <a:cubicBezTo>
                    <a:pt x="568489" y="732454"/>
                    <a:pt x="732454" y="568489"/>
                    <a:pt x="732454" y="366227"/>
                  </a:cubicBezTo>
                  <a:cubicBezTo>
                    <a:pt x="732454" y="163965"/>
                    <a:pt x="568489" y="0"/>
                    <a:pt x="366227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68668" y="21043"/>
              <a:ext cx="595119" cy="6427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8878348" y="4445493"/>
            <a:ext cx="228600" cy="228600"/>
            <a:chOff x="0" y="0"/>
            <a:chExt cx="732454" cy="732454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732454" cy="732454"/>
            </a:xfrm>
            <a:custGeom>
              <a:avLst/>
              <a:gdLst/>
              <a:ahLst/>
              <a:cxnLst/>
              <a:rect r="r" b="b" t="t" l="l"/>
              <a:pathLst>
                <a:path h="732454" w="732454">
                  <a:moveTo>
                    <a:pt x="366227" y="0"/>
                  </a:moveTo>
                  <a:cubicBezTo>
                    <a:pt x="163965" y="0"/>
                    <a:pt x="0" y="163965"/>
                    <a:pt x="0" y="366227"/>
                  </a:cubicBezTo>
                  <a:cubicBezTo>
                    <a:pt x="0" y="568489"/>
                    <a:pt x="163965" y="732454"/>
                    <a:pt x="366227" y="732454"/>
                  </a:cubicBezTo>
                  <a:cubicBezTo>
                    <a:pt x="568489" y="732454"/>
                    <a:pt x="732454" y="568489"/>
                    <a:pt x="732454" y="366227"/>
                  </a:cubicBezTo>
                  <a:cubicBezTo>
                    <a:pt x="732454" y="163965"/>
                    <a:pt x="568489" y="0"/>
                    <a:pt x="366227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68668" y="21043"/>
              <a:ext cx="595119" cy="6427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8878348" y="6332057"/>
            <a:ext cx="228600" cy="228600"/>
            <a:chOff x="0" y="0"/>
            <a:chExt cx="732454" cy="732454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732454" cy="732454"/>
            </a:xfrm>
            <a:custGeom>
              <a:avLst/>
              <a:gdLst/>
              <a:ahLst/>
              <a:cxnLst/>
              <a:rect r="r" b="b" t="t" l="l"/>
              <a:pathLst>
                <a:path h="732454" w="732454">
                  <a:moveTo>
                    <a:pt x="366227" y="0"/>
                  </a:moveTo>
                  <a:cubicBezTo>
                    <a:pt x="163965" y="0"/>
                    <a:pt x="0" y="163965"/>
                    <a:pt x="0" y="366227"/>
                  </a:cubicBezTo>
                  <a:cubicBezTo>
                    <a:pt x="0" y="568489"/>
                    <a:pt x="163965" y="732454"/>
                    <a:pt x="366227" y="732454"/>
                  </a:cubicBezTo>
                  <a:cubicBezTo>
                    <a:pt x="568489" y="732454"/>
                    <a:pt x="732454" y="568489"/>
                    <a:pt x="732454" y="366227"/>
                  </a:cubicBezTo>
                  <a:cubicBezTo>
                    <a:pt x="732454" y="163965"/>
                    <a:pt x="568489" y="0"/>
                    <a:pt x="366227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68668" y="21043"/>
              <a:ext cx="595119" cy="6427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15682739" y="-3080368"/>
            <a:ext cx="5210521" cy="4477792"/>
            <a:chOff x="0" y="0"/>
            <a:chExt cx="812800" cy="6985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9701" y="0"/>
              <a:ext cx="793399" cy="698500"/>
            </a:xfrm>
            <a:custGeom>
              <a:avLst/>
              <a:gdLst/>
              <a:ahLst/>
              <a:cxnLst/>
              <a:rect r="r" b="b" t="t" l="l"/>
              <a:pathLst>
                <a:path h="698500" w="793399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16578D"/>
            </a:solidFill>
            <a:ln cap="rnd">
              <a:noFill/>
              <a:prstDash val="solid"/>
              <a:round/>
            </a:ln>
          </p:spPr>
        </p:sp>
        <p:sp>
          <p:nvSpPr>
            <p:cNvPr name="TextBox 33" id="33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4" id="34"/>
          <p:cNvSpPr/>
          <p:nvPr/>
        </p:nvSpPr>
        <p:spPr>
          <a:xfrm flipH="false" flipV="false" rot="0">
            <a:off x="14043734" y="9851941"/>
            <a:ext cx="6154891" cy="592292"/>
          </a:xfrm>
          <a:custGeom>
            <a:avLst/>
            <a:gdLst/>
            <a:ahLst/>
            <a:cxnLst/>
            <a:rect r="r" b="b" t="t" l="l"/>
            <a:pathLst>
              <a:path h="592292" w="6154891">
                <a:moveTo>
                  <a:pt x="0" y="0"/>
                </a:moveTo>
                <a:lnTo>
                  <a:pt x="6154891" y="0"/>
                </a:lnTo>
                <a:lnTo>
                  <a:pt x="6154891" y="592292"/>
                </a:lnTo>
                <a:lnTo>
                  <a:pt x="0" y="5922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478956" r="-11191" b="-115767"/>
            </a:stretch>
          </a:blipFill>
        </p:spPr>
      </p:sp>
      <p:grpSp>
        <p:nvGrpSpPr>
          <p:cNvPr name="Group 35" id="35"/>
          <p:cNvGrpSpPr/>
          <p:nvPr/>
        </p:nvGrpSpPr>
        <p:grpSpPr>
          <a:xfrm rot="0">
            <a:off x="16883015" y="-836419"/>
            <a:ext cx="2809969" cy="2414817"/>
            <a:chOff x="0" y="0"/>
            <a:chExt cx="812800" cy="6985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4762" y="0"/>
              <a:ext cx="803277" cy="698500"/>
            </a:xfrm>
            <a:custGeom>
              <a:avLst/>
              <a:gdLst/>
              <a:ahLst/>
              <a:cxnLst/>
              <a:rect r="r" b="b" t="t" l="l"/>
              <a:pathLst>
                <a:path h="698500" w="803277">
                  <a:moveTo>
                    <a:pt x="795568" y="370683"/>
                  </a:moveTo>
                  <a:lnTo>
                    <a:pt x="617308" y="677067"/>
                  </a:lnTo>
                  <a:cubicBezTo>
                    <a:pt x="609588" y="690337"/>
                    <a:pt x="595394" y="698500"/>
                    <a:pt x="580042" y="698500"/>
                  </a:cubicBezTo>
                  <a:lnTo>
                    <a:pt x="223234" y="698500"/>
                  </a:lnTo>
                  <a:cubicBezTo>
                    <a:pt x="207882" y="698500"/>
                    <a:pt x="193688" y="690337"/>
                    <a:pt x="185968" y="677067"/>
                  </a:cubicBezTo>
                  <a:lnTo>
                    <a:pt x="7708" y="370683"/>
                  </a:lnTo>
                  <a:cubicBezTo>
                    <a:pt x="0" y="357434"/>
                    <a:pt x="0" y="341066"/>
                    <a:pt x="7708" y="327817"/>
                  </a:cubicBezTo>
                  <a:lnTo>
                    <a:pt x="185968" y="21433"/>
                  </a:lnTo>
                  <a:cubicBezTo>
                    <a:pt x="193688" y="8163"/>
                    <a:pt x="207882" y="0"/>
                    <a:pt x="223234" y="0"/>
                  </a:cubicBezTo>
                  <a:lnTo>
                    <a:pt x="580042" y="0"/>
                  </a:lnTo>
                  <a:cubicBezTo>
                    <a:pt x="595394" y="0"/>
                    <a:pt x="609588" y="8163"/>
                    <a:pt x="617308" y="21433"/>
                  </a:cubicBezTo>
                  <a:lnTo>
                    <a:pt x="795568" y="327817"/>
                  </a:lnTo>
                  <a:cubicBezTo>
                    <a:pt x="803276" y="341066"/>
                    <a:pt x="803276" y="357434"/>
                    <a:pt x="795568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48924"/>
              </a:solidFill>
              <a:prstDash val="solid"/>
              <a:miter/>
            </a:ln>
          </p:spPr>
        </p:sp>
        <p:sp>
          <p:nvSpPr>
            <p:cNvPr name="TextBox 37" id="37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8" id="38"/>
          <p:cNvSpPr/>
          <p:nvPr/>
        </p:nvSpPr>
        <p:spPr>
          <a:xfrm flipH="false" flipV="false" rot="0">
            <a:off x="5232267" y="3027443"/>
            <a:ext cx="761072" cy="761072"/>
          </a:xfrm>
          <a:custGeom>
            <a:avLst/>
            <a:gdLst/>
            <a:ahLst/>
            <a:cxnLst/>
            <a:rect r="r" b="b" t="t" l="l"/>
            <a:pathLst>
              <a:path h="761072" w="761072">
                <a:moveTo>
                  <a:pt x="0" y="0"/>
                </a:moveTo>
                <a:lnTo>
                  <a:pt x="761072" y="0"/>
                </a:lnTo>
                <a:lnTo>
                  <a:pt x="761072" y="761072"/>
                </a:lnTo>
                <a:lnTo>
                  <a:pt x="0" y="7610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6442863" y="5177675"/>
            <a:ext cx="1014874" cy="1178373"/>
          </a:xfrm>
          <a:custGeom>
            <a:avLst/>
            <a:gdLst/>
            <a:ahLst/>
            <a:cxnLst/>
            <a:rect r="r" b="b" t="t" l="l"/>
            <a:pathLst>
              <a:path h="1178373" w="1014874">
                <a:moveTo>
                  <a:pt x="0" y="0"/>
                </a:moveTo>
                <a:lnTo>
                  <a:pt x="1014874" y="0"/>
                </a:lnTo>
                <a:lnTo>
                  <a:pt x="1014874" y="1178373"/>
                </a:lnTo>
                <a:lnTo>
                  <a:pt x="0" y="11783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5389489" y="7989345"/>
            <a:ext cx="816565" cy="777778"/>
          </a:xfrm>
          <a:custGeom>
            <a:avLst/>
            <a:gdLst/>
            <a:ahLst/>
            <a:cxnLst/>
            <a:rect r="r" b="b" t="t" l="l"/>
            <a:pathLst>
              <a:path h="777778" w="816565">
                <a:moveTo>
                  <a:pt x="0" y="0"/>
                </a:moveTo>
                <a:lnTo>
                  <a:pt x="816565" y="0"/>
                </a:lnTo>
                <a:lnTo>
                  <a:pt x="816565" y="777778"/>
                </a:lnTo>
                <a:lnTo>
                  <a:pt x="0" y="7777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-675504" y="10059862"/>
            <a:ext cx="1351009" cy="454277"/>
          </a:xfrm>
          <a:custGeom>
            <a:avLst/>
            <a:gdLst/>
            <a:ahLst/>
            <a:cxnLst/>
            <a:rect r="r" b="b" t="t" l="l"/>
            <a:pathLst>
              <a:path h="454277" w="1351009">
                <a:moveTo>
                  <a:pt x="0" y="0"/>
                </a:moveTo>
                <a:lnTo>
                  <a:pt x="1351008" y="0"/>
                </a:lnTo>
                <a:lnTo>
                  <a:pt x="1351008" y="454276"/>
                </a:lnTo>
                <a:lnTo>
                  <a:pt x="0" y="4542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2" id="42"/>
          <p:cNvSpPr txBox="true"/>
          <p:nvPr/>
        </p:nvSpPr>
        <p:spPr>
          <a:xfrm rot="0">
            <a:off x="3508108" y="392810"/>
            <a:ext cx="7899258" cy="759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125"/>
              </a:lnSpc>
              <a:spcBef>
                <a:spcPct val="0"/>
              </a:spcBef>
            </a:pPr>
            <a:r>
              <a:rPr lang="en-US" b="true" sz="4900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CASE STUDY 1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9261478" y="3383901"/>
            <a:ext cx="7704649" cy="585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US" sz="1700" strike="noStrike" u="none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 mid-sized auto parts manufacturer with operations in multiple states, managing over 200 monthly invoices and frequent interstate transactions.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9261478" y="4997361"/>
            <a:ext cx="7383451" cy="1176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7034" indent="-183517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Manual GST filing leading to errors and penalties.</a:t>
            </a:r>
          </a:p>
          <a:p>
            <a:pPr algn="l" marL="367034" indent="-183517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Difficulty in reconciling purchase invoices with supplier GST filings.</a:t>
            </a:r>
          </a:p>
          <a:p>
            <a:pPr algn="l" marL="367034" indent="-183517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Delays in generating e-invoices and e-way bills.</a:t>
            </a:r>
          </a:p>
          <a:p>
            <a:pPr algn="l">
              <a:lnSpc>
                <a:spcPts val="2380"/>
              </a:lnSpc>
            </a:pPr>
          </a:p>
        </p:txBody>
      </p:sp>
      <p:sp>
        <p:nvSpPr>
          <p:cNvPr name="TextBox 45" id="45"/>
          <p:cNvSpPr txBox="true"/>
          <p:nvPr/>
        </p:nvSpPr>
        <p:spPr>
          <a:xfrm rot="0">
            <a:off x="9261478" y="2713976"/>
            <a:ext cx="5465646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Client Profile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9261478" y="4315318"/>
            <a:ext cx="5465646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Challenges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9261478" y="6874474"/>
            <a:ext cx="6953663" cy="1176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7034" indent="-183517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Automated GST return filing with real-time reconciliation.</a:t>
            </a:r>
          </a:p>
          <a:p>
            <a:pPr algn="l" marL="367034" indent="-183517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Integrated e-invoicing and e-way bill generation.</a:t>
            </a:r>
          </a:p>
          <a:p>
            <a:pPr algn="l" marL="367034" indent="-183517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Centralized dashboard for compliance monitoring.</a:t>
            </a:r>
          </a:p>
          <a:p>
            <a:pPr algn="l">
              <a:lnSpc>
                <a:spcPts val="2380"/>
              </a:lnSpc>
            </a:pPr>
          </a:p>
        </p:txBody>
      </p:sp>
      <p:sp>
        <p:nvSpPr>
          <p:cNvPr name="TextBox 48" id="48"/>
          <p:cNvSpPr txBox="true"/>
          <p:nvPr/>
        </p:nvSpPr>
        <p:spPr>
          <a:xfrm rot="0">
            <a:off x="9261478" y="6192431"/>
            <a:ext cx="5465646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Solution</a:t>
            </a:r>
          </a:p>
        </p:txBody>
      </p:sp>
      <p:sp>
        <p:nvSpPr>
          <p:cNvPr name="Freeform 49" id="49"/>
          <p:cNvSpPr/>
          <p:nvPr/>
        </p:nvSpPr>
        <p:spPr>
          <a:xfrm flipH="false" flipV="false" rot="0">
            <a:off x="4271153" y="9961423"/>
            <a:ext cx="961113" cy="651154"/>
          </a:xfrm>
          <a:custGeom>
            <a:avLst/>
            <a:gdLst/>
            <a:ahLst/>
            <a:cxnLst/>
            <a:rect r="r" b="b" t="t" l="l"/>
            <a:pathLst>
              <a:path h="651154" w="961113">
                <a:moveTo>
                  <a:pt x="0" y="0"/>
                </a:moveTo>
                <a:lnTo>
                  <a:pt x="961114" y="0"/>
                </a:lnTo>
                <a:lnTo>
                  <a:pt x="961114" y="651154"/>
                </a:lnTo>
                <a:lnTo>
                  <a:pt x="0" y="65115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0" id="50"/>
          <p:cNvSpPr txBox="true"/>
          <p:nvPr/>
        </p:nvSpPr>
        <p:spPr>
          <a:xfrm rot="0">
            <a:off x="7324534" y="1089011"/>
            <a:ext cx="9689664" cy="1110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99"/>
              </a:lnSpc>
              <a:spcBef>
                <a:spcPct val="0"/>
              </a:spcBef>
            </a:pPr>
            <a:r>
              <a:rPr lang="en-US" b="true" sz="3599" strike="noStrike" u="none">
                <a:solidFill>
                  <a:srgbClr val="1691A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STREAMLINING GST COMPLIANCE </a:t>
            </a:r>
            <a:r>
              <a:rPr lang="en-US" b="true" sz="3599" strike="noStrike" u="none">
                <a:solidFill>
                  <a:srgbClr val="1691A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FOR </a:t>
            </a:r>
          </a:p>
          <a:p>
            <a:pPr algn="ctr" marL="0" indent="0" lvl="0">
              <a:lnSpc>
                <a:spcPts val="4499"/>
              </a:lnSpc>
              <a:spcBef>
                <a:spcPct val="0"/>
              </a:spcBef>
            </a:pPr>
            <a:r>
              <a:rPr lang="en-US" b="true" sz="3599" strike="noStrike" u="none">
                <a:solidFill>
                  <a:srgbClr val="1691A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MANUFACTURING SME</a:t>
            </a:r>
          </a:p>
        </p:txBody>
      </p:sp>
      <p:grpSp>
        <p:nvGrpSpPr>
          <p:cNvPr name="Group 51" id="51"/>
          <p:cNvGrpSpPr/>
          <p:nvPr/>
        </p:nvGrpSpPr>
        <p:grpSpPr>
          <a:xfrm rot="0">
            <a:off x="8878348" y="8294894"/>
            <a:ext cx="228600" cy="228600"/>
            <a:chOff x="0" y="0"/>
            <a:chExt cx="732454" cy="732454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732454" cy="732454"/>
            </a:xfrm>
            <a:custGeom>
              <a:avLst/>
              <a:gdLst/>
              <a:ahLst/>
              <a:cxnLst/>
              <a:rect r="r" b="b" t="t" l="l"/>
              <a:pathLst>
                <a:path h="732454" w="732454">
                  <a:moveTo>
                    <a:pt x="366227" y="0"/>
                  </a:moveTo>
                  <a:cubicBezTo>
                    <a:pt x="163965" y="0"/>
                    <a:pt x="0" y="163965"/>
                    <a:pt x="0" y="366227"/>
                  </a:cubicBezTo>
                  <a:cubicBezTo>
                    <a:pt x="0" y="568489"/>
                    <a:pt x="163965" y="732454"/>
                    <a:pt x="366227" y="732454"/>
                  </a:cubicBezTo>
                  <a:cubicBezTo>
                    <a:pt x="568489" y="732454"/>
                    <a:pt x="732454" y="568489"/>
                    <a:pt x="732454" y="366227"/>
                  </a:cubicBezTo>
                  <a:cubicBezTo>
                    <a:pt x="732454" y="163965"/>
                    <a:pt x="568489" y="0"/>
                    <a:pt x="366227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53" id="53"/>
            <p:cNvSpPr txBox="true"/>
            <p:nvPr/>
          </p:nvSpPr>
          <p:spPr>
            <a:xfrm>
              <a:off x="68668" y="21043"/>
              <a:ext cx="595119" cy="6427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4" id="54"/>
          <p:cNvSpPr txBox="true"/>
          <p:nvPr/>
        </p:nvSpPr>
        <p:spPr>
          <a:xfrm rot="0">
            <a:off x="9261478" y="8837311"/>
            <a:ext cx="7704649" cy="1176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7034" indent="-183517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100% error-free GST filings for 6 consecutive quarters.</a:t>
            </a:r>
          </a:p>
          <a:p>
            <a:pPr algn="l" marL="367034" indent="-183517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Saved 40+ man-hours per month previously spent on manual compliance.</a:t>
            </a:r>
          </a:p>
          <a:p>
            <a:pPr algn="l" marL="367034" indent="-183517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Improved cash flow visibility with accurate tax credit tracking.</a:t>
            </a:r>
          </a:p>
          <a:p>
            <a:pPr algn="l">
              <a:lnSpc>
                <a:spcPts val="2380"/>
              </a:lnSpc>
            </a:pPr>
          </a:p>
        </p:txBody>
      </p:sp>
      <p:sp>
        <p:nvSpPr>
          <p:cNvPr name="TextBox 55" id="55"/>
          <p:cNvSpPr txBox="true"/>
          <p:nvPr/>
        </p:nvSpPr>
        <p:spPr>
          <a:xfrm rot="0">
            <a:off x="9261478" y="8155268"/>
            <a:ext cx="5465646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Results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8017157" y="247695"/>
          <a:ext cx="6996482" cy="4363874"/>
        </p:xfrm>
        <a:graphic>
          <a:graphicData uri="http://schemas.openxmlformats.org/drawingml/2006/table">
            <a:tbl>
              <a:tblPr/>
              <a:tblGrid>
                <a:gridCol w="6996482"/>
              </a:tblGrid>
              <a:tr h="811884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76"/>
                        </a:lnSpc>
                        <a:defRPr/>
                      </a:pPr>
                      <a:r>
                        <a:rPr lang="en-US" sz="2411" b="true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Category</a:t>
                      </a:r>
                      <a:endParaRPr lang="en-US" sz="1100"/>
                    </a:p>
                  </a:txBody>
                  <a:tcPr marL="189757" marR="189757" marT="189757" marB="189757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8924"/>
                    </a:solidFill>
                  </a:tcPr>
                </a:tc>
              </a:tr>
              <a:tr h="71039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88"/>
                        </a:lnSpc>
                        <a:defRPr/>
                      </a:pPr>
                      <a:endParaRPr lang="en-US" sz="1100"/>
                    </a:p>
                  </a:txBody>
                  <a:tcPr marL="189757" marR="189757" marT="189757" marB="189757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1039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88"/>
                        </a:lnSpc>
                        <a:defRPr/>
                      </a:pPr>
                      <a:endParaRPr lang="en-US" sz="1100"/>
                    </a:p>
                  </a:txBody>
                  <a:tcPr marL="189757" marR="189757" marT="189757" marB="189757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1039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88"/>
                        </a:lnSpc>
                        <a:defRPr/>
                      </a:pPr>
                      <a:endParaRPr lang="en-US" sz="1100"/>
                    </a:p>
                  </a:txBody>
                  <a:tcPr marL="189757" marR="189757" marT="189757" marB="189757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1039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88"/>
                        </a:lnSpc>
                        <a:defRPr/>
                      </a:pPr>
                      <a:endParaRPr lang="en-US" sz="1100"/>
                    </a:p>
                  </a:txBody>
                  <a:tcPr marL="189757" marR="189757" marT="189757" marB="189757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1039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88"/>
                        </a:lnSpc>
                        <a:defRPr/>
                      </a:pPr>
                      <a:endParaRPr lang="en-US" sz="1100"/>
                    </a:p>
                  </a:txBody>
                  <a:tcPr marL="189757" marR="189757" marT="189757" marB="189757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name="Group 4" id="4"/>
          <p:cNvGrpSpPr/>
          <p:nvPr/>
        </p:nvGrpSpPr>
        <p:grpSpPr>
          <a:xfrm rot="0">
            <a:off x="8017157" y="5326571"/>
            <a:ext cx="8041299" cy="743305"/>
            <a:chOff x="0" y="0"/>
            <a:chExt cx="2634255" cy="2435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634255" cy="243500"/>
            </a:xfrm>
            <a:custGeom>
              <a:avLst/>
              <a:gdLst/>
              <a:ahLst/>
              <a:cxnLst/>
              <a:rect r="r" b="b" t="t" l="l"/>
              <a:pathLst>
                <a:path h="243500" w="2634255">
                  <a:moveTo>
                    <a:pt x="0" y="0"/>
                  </a:moveTo>
                  <a:lnTo>
                    <a:pt x="2634255" y="0"/>
                  </a:lnTo>
                  <a:lnTo>
                    <a:pt x="2634255" y="243500"/>
                  </a:lnTo>
                  <a:lnTo>
                    <a:pt x="0" y="2435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2634255" cy="291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0" y="0"/>
            <a:ext cx="7658189" cy="10287000"/>
            <a:chOff x="0" y="0"/>
            <a:chExt cx="2016971" cy="270933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016971" cy="2709333"/>
            </a:xfrm>
            <a:custGeom>
              <a:avLst/>
              <a:gdLst/>
              <a:ahLst/>
              <a:cxnLst/>
              <a:rect r="r" b="b" t="t" l="l"/>
              <a:pathLst>
                <a:path h="2709333" w="2016971">
                  <a:moveTo>
                    <a:pt x="0" y="0"/>
                  </a:moveTo>
                  <a:lnTo>
                    <a:pt x="2016971" y="0"/>
                  </a:lnTo>
                  <a:lnTo>
                    <a:pt x="201697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2016971" cy="2756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6805673" y="-370834"/>
            <a:ext cx="2098286" cy="1817640"/>
          </a:xfrm>
          <a:custGeom>
            <a:avLst/>
            <a:gdLst/>
            <a:ahLst/>
            <a:cxnLst/>
            <a:rect r="r" b="b" t="t" l="l"/>
            <a:pathLst>
              <a:path h="1817640" w="2098286">
                <a:moveTo>
                  <a:pt x="0" y="0"/>
                </a:moveTo>
                <a:lnTo>
                  <a:pt x="2098287" y="0"/>
                </a:lnTo>
                <a:lnTo>
                  <a:pt x="2098287" y="1817640"/>
                </a:lnTo>
                <a:lnTo>
                  <a:pt x="0" y="18176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500463" y="-1386117"/>
            <a:ext cx="2809969" cy="2414817"/>
            <a:chOff x="0" y="0"/>
            <a:chExt cx="812800" cy="6985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762" y="0"/>
              <a:ext cx="803277" cy="698500"/>
            </a:xfrm>
            <a:custGeom>
              <a:avLst/>
              <a:gdLst/>
              <a:ahLst/>
              <a:cxnLst/>
              <a:rect r="r" b="b" t="t" l="l"/>
              <a:pathLst>
                <a:path h="698500" w="803277">
                  <a:moveTo>
                    <a:pt x="795568" y="370683"/>
                  </a:moveTo>
                  <a:lnTo>
                    <a:pt x="617308" y="677067"/>
                  </a:lnTo>
                  <a:cubicBezTo>
                    <a:pt x="609588" y="690337"/>
                    <a:pt x="595394" y="698500"/>
                    <a:pt x="580042" y="698500"/>
                  </a:cubicBezTo>
                  <a:lnTo>
                    <a:pt x="223234" y="698500"/>
                  </a:lnTo>
                  <a:cubicBezTo>
                    <a:pt x="207882" y="698500"/>
                    <a:pt x="193688" y="690337"/>
                    <a:pt x="185968" y="677067"/>
                  </a:cubicBezTo>
                  <a:lnTo>
                    <a:pt x="7708" y="370683"/>
                  </a:lnTo>
                  <a:cubicBezTo>
                    <a:pt x="0" y="357434"/>
                    <a:pt x="0" y="341066"/>
                    <a:pt x="7708" y="327817"/>
                  </a:cubicBezTo>
                  <a:lnTo>
                    <a:pt x="185968" y="21433"/>
                  </a:lnTo>
                  <a:cubicBezTo>
                    <a:pt x="193688" y="8163"/>
                    <a:pt x="207882" y="0"/>
                    <a:pt x="223234" y="0"/>
                  </a:cubicBezTo>
                  <a:lnTo>
                    <a:pt x="580042" y="0"/>
                  </a:lnTo>
                  <a:cubicBezTo>
                    <a:pt x="595394" y="0"/>
                    <a:pt x="609588" y="8163"/>
                    <a:pt x="617308" y="21433"/>
                  </a:cubicBezTo>
                  <a:lnTo>
                    <a:pt x="795568" y="327817"/>
                  </a:lnTo>
                  <a:cubicBezTo>
                    <a:pt x="803276" y="341066"/>
                    <a:pt x="803276" y="357434"/>
                    <a:pt x="795568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16578D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017157" y="6136175"/>
            <a:ext cx="8041299" cy="743305"/>
            <a:chOff x="0" y="0"/>
            <a:chExt cx="2634255" cy="2435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634255" cy="243500"/>
            </a:xfrm>
            <a:custGeom>
              <a:avLst/>
              <a:gdLst/>
              <a:ahLst/>
              <a:cxnLst/>
              <a:rect r="r" b="b" t="t" l="l"/>
              <a:pathLst>
                <a:path h="243500" w="2634255">
                  <a:moveTo>
                    <a:pt x="0" y="0"/>
                  </a:moveTo>
                  <a:lnTo>
                    <a:pt x="2634255" y="0"/>
                  </a:lnTo>
                  <a:lnTo>
                    <a:pt x="2634255" y="243500"/>
                  </a:lnTo>
                  <a:lnTo>
                    <a:pt x="0" y="2435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47625"/>
              <a:ext cx="2634255" cy="291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8017157" y="6937492"/>
            <a:ext cx="8041299" cy="743305"/>
            <a:chOff x="0" y="0"/>
            <a:chExt cx="2634255" cy="2435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634255" cy="243500"/>
            </a:xfrm>
            <a:custGeom>
              <a:avLst/>
              <a:gdLst/>
              <a:ahLst/>
              <a:cxnLst/>
              <a:rect r="r" b="b" t="t" l="l"/>
              <a:pathLst>
                <a:path h="243500" w="2634255">
                  <a:moveTo>
                    <a:pt x="0" y="0"/>
                  </a:moveTo>
                  <a:lnTo>
                    <a:pt x="2634255" y="0"/>
                  </a:lnTo>
                  <a:lnTo>
                    <a:pt x="2634255" y="243500"/>
                  </a:lnTo>
                  <a:lnTo>
                    <a:pt x="0" y="2435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47625"/>
              <a:ext cx="2634255" cy="291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8017157" y="7747472"/>
            <a:ext cx="8041299" cy="743305"/>
            <a:chOff x="0" y="0"/>
            <a:chExt cx="2634255" cy="2435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634255" cy="243500"/>
            </a:xfrm>
            <a:custGeom>
              <a:avLst/>
              <a:gdLst/>
              <a:ahLst/>
              <a:cxnLst/>
              <a:rect r="r" b="b" t="t" l="l"/>
              <a:pathLst>
                <a:path h="243500" w="2634255">
                  <a:moveTo>
                    <a:pt x="0" y="0"/>
                  </a:moveTo>
                  <a:lnTo>
                    <a:pt x="2634255" y="0"/>
                  </a:lnTo>
                  <a:lnTo>
                    <a:pt x="2634255" y="243500"/>
                  </a:lnTo>
                  <a:lnTo>
                    <a:pt x="0" y="2435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47625"/>
              <a:ext cx="2634255" cy="291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8017157" y="8557452"/>
            <a:ext cx="8041299" cy="743305"/>
            <a:chOff x="0" y="0"/>
            <a:chExt cx="2634255" cy="2435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634255" cy="243500"/>
            </a:xfrm>
            <a:custGeom>
              <a:avLst/>
              <a:gdLst/>
              <a:ahLst/>
              <a:cxnLst/>
              <a:rect r="r" b="b" t="t" l="l"/>
              <a:pathLst>
                <a:path h="243500" w="2634255">
                  <a:moveTo>
                    <a:pt x="0" y="0"/>
                  </a:moveTo>
                  <a:lnTo>
                    <a:pt x="2634255" y="0"/>
                  </a:lnTo>
                  <a:lnTo>
                    <a:pt x="2634255" y="243500"/>
                  </a:lnTo>
                  <a:lnTo>
                    <a:pt x="0" y="2435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47625"/>
              <a:ext cx="2634255" cy="291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8017157" y="9367432"/>
            <a:ext cx="8041299" cy="743305"/>
            <a:chOff x="0" y="0"/>
            <a:chExt cx="2634255" cy="2435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634255" cy="243500"/>
            </a:xfrm>
            <a:custGeom>
              <a:avLst/>
              <a:gdLst/>
              <a:ahLst/>
              <a:cxnLst/>
              <a:rect r="r" b="b" t="t" l="l"/>
              <a:pathLst>
                <a:path h="243500" w="2634255">
                  <a:moveTo>
                    <a:pt x="0" y="0"/>
                  </a:moveTo>
                  <a:lnTo>
                    <a:pt x="2634255" y="0"/>
                  </a:lnTo>
                  <a:lnTo>
                    <a:pt x="2634255" y="243500"/>
                  </a:lnTo>
                  <a:lnTo>
                    <a:pt x="0" y="2435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47625"/>
              <a:ext cx="2634255" cy="291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1028700" y="6136175"/>
            <a:ext cx="5212111" cy="3288287"/>
          </a:xfrm>
          <a:custGeom>
            <a:avLst/>
            <a:gdLst/>
            <a:ahLst/>
            <a:cxnLst/>
            <a:rect r="r" b="b" t="t" l="l"/>
            <a:pathLst>
              <a:path h="3288287" w="5212111">
                <a:moveTo>
                  <a:pt x="0" y="0"/>
                </a:moveTo>
                <a:lnTo>
                  <a:pt x="5212111" y="0"/>
                </a:lnTo>
                <a:lnTo>
                  <a:pt x="5212111" y="3288287"/>
                </a:lnTo>
                <a:lnTo>
                  <a:pt x="0" y="32882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4242" r="0" b="-24263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028700" y="1000125"/>
            <a:ext cx="6147136" cy="1895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TABLE OF CONTENTS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8172375" y="1408706"/>
            <a:ext cx="7743206" cy="8791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1"/>
              </a:lnSpc>
            </a:pPr>
            <a:r>
              <a:rPr lang="en-US" b="true" sz="2099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Introduction to SKY ERP GST PLUS</a:t>
            </a:r>
          </a:p>
          <a:p>
            <a:pPr algn="l">
              <a:lnSpc>
                <a:spcPts val="3191"/>
              </a:lnSpc>
            </a:pPr>
          </a:p>
          <a:p>
            <a:pPr algn="l">
              <a:lnSpc>
                <a:spcPts val="3191"/>
              </a:lnSpc>
            </a:pPr>
            <a:r>
              <a:rPr lang="en-US" b="true" sz="2099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Key Challenges in Business Management</a:t>
            </a:r>
          </a:p>
          <a:p>
            <a:pPr algn="l">
              <a:lnSpc>
                <a:spcPts val="3191"/>
              </a:lnSpc>
            </a:pPr>
          </a:p>
          <a:p>
            <a:pPr algn="l">
              <a:lnSpc>
                <a:spcPts val="3191"/>
              </a:lnSpc>
            </a:pPr>
            <a:r>
              <a:rPr lang="en-US" b="true" sz="2099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Solutions Offered by SKY ERP GST PLUS</a:t>
            </a:r>
          </a:p>
          <a:p>
            <a:pPr algn="l">
              <a:lnSpc>
                <a:spcPts val="3191"/>
              </a:lnSpc>
            </a:pPr>
          </a:p>
          <a:p>
            <a:pPr algn="l">
              <a:lnSpc>
                <a:spcPts val="3191"/>
              </a:lnSpc>
            </a:pPr>
            <a:r>
              <a:rPr lang="en-US" b="true" sz="2099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Key Functionalities Overview</a:t>
            </a:r>
          </a:p>
          <a:p>
            <a:pPr algn="l">
              <a:lnSpc>
                <a:spcPts val="3191"/>
              </a:lnSpc>
            </a:pPr>
          </a:p>
          <a:p>
            <a:pPr algn="l" marL="453388" indent="-226694" lvl="1">
              <a:lnSpc>
                <a:spcPts val="3191"/>
              </a:lnSpc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Order Processing</a:t>
            </a:r>
          </a:p>
          <a:p>
            <a:pPr algn="l">
              <a:lnSpc>
                <a:spcPts val="3191"/>
              </a:lnSpc>
            </a:pPr>
          </a:p>
          <a:p>
            <a:pPr algn="l" marL="453388" indent="-226694" lvl="1">
              <a:lnSpc>
                <a:spcPts val="3191"/>
              </a:lnSpc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Material Resource Planning</a:t>
            </a:r>
          </a:p>
          <a:p>
            <a:pPr algn="l">
              <a:lnSpc>
                <a:spcPts val="3191"/>
              </a:lnSpc>
            </a:pPr>
          </a:p>
          <a:p>
            <a:pPr algn="l" marL="453388" indent="-226694" lvl="1">
              <a:lnSpc>
                <a:spcPts val="3191"/>
              </a:lnSpc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Inventory Management : 1. Purchase  2. Production 3. Sales</a:t>
            </a:r>
          </a:p>
          <a:p>
            <a:pPr algn="l">
              <a:lnSpc>
                <a:spcPts val="3191"/>
              </a:lnSpc>
            </a:pPr>
          </a:p>
          <a:p>
            <a:pPr algn="l" marL="453388" indent="-226694" lvl="1">
              <a:lnSpc>
                <a:spcPts val="3191"/>
              </a:lnSpc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Job Work Management</a:t>
            </a:r>
          </a:p>
          <a:p>
            <a:pPr algn="l">
              <a:lnSpc>
                <a:spcPts val="3191"/>
              </a:lnSpc>
            </a:pPr>
          </a:p>
          <a:p>
            <a:pPr algn="l" marL="453388" indent="-226694" lvl="1">
              <a:lnSpc>
                <a:spcPts val="3191"/>
              </a:lnSpc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Quality Control</a:t>
            </a:r>
          </a:p>
          <a:p>
            <a:pPr algn="l">
              <a:lnSpc>
                <a:spcPts val="3191"/>
              </a:lnSpc>
            </a:pPr>
          </a:p>
          <a:p>
            <a:pPr algn="l" marL="453388" indent="-226694" lvl="1">
              <a:lnSpc>
                <a:spcPts val="3191"/>
              </a:lnSpc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Document Management</a:t>
            </a:r>
          </a:p>
          <a:p>
            <a:pPr algn="l">
              <a:lnSpc>
                <a:spcPts val="3191"/>
              </a:lnSpc>
            </a:pPr>
          </a:p>
          <a:p>
            <a:pPr algn="l" marL="453388" indent="-226694" lvl="1">
              <a:lnSpc>
                <a:spcPts val="3191"/>
              </a:lnSpc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Financial Accounting </a:t>
            </a:r>
          </a:p>
          <a:p>
            <a:pPr algn="l">
              <a:lnSpc>
                <a:spcPts val="3191"/>
              </a:lnSpc>
            </a:pP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379056" y="1514220"/>
            <a:ext cx="10502929" cy="9025955"/>
            <a:chOff x="0" y="0"/>
            <a:chExt cx="812800" cy="6985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4813" y="0"/>
              <a:ext cx="803175" cy="698500"/>
            </a:xfrm>
            <a:custGeom>
              <a:avLst/>
              <a:gdLst/>
              <a:ahLst/>
              <a:cxnLst/>
              <a:rect r="r" b="b" t="t" l="l"/>
              <a:pathLst>
                <a:path h="698500" w="803175">
                  <a:moveTo>
                    <a:pt x="795383" y="370912"/>
                  </a:moveTo>
                  <a:lnTo>
                    <a:pt x="617391" y="676838"/>
                  </a:lnTo>
                  <a:cubicBezTo>
                    <a:pt x="609587" y="690249"/>
                    <a:pt x="595241" y="698500"/>
                    <a:pt x="579725" y="698500"/>
                  </a:cubicBezTo>
                  <a:lnTo>
                    <a:pt x="223449" y="698500"/>
                  </a:lnTo>
                  <a:cubicBezTo>
                    <a:pt x="207933" y="698500"/>
                    <a:pt x="193587" y="690249"/>
                    <a:pt x="185783" y="676838"/>
                  </a:cubicBezTo>
                  <a:lnTo>
                    <a:pt x="7791" y="370912"/>
                  </a:lnTo>
                  <a:cubicBezTo>
                    <a:pt x="0" y="357522"/>
                    <a:pt x="0" y="340978"/>
                    <a:pt x="7791" y="327588"/>
                  </a:cubicBezTo>
                  <a:lnTo>
                    <a:pt x="185783" y="21662"/>
                  </a:lnTo>
                  <a:cubicBezTo>
                    <a:pt x="193587" y="8251"/>
                    <a:pt x="207933" y="0"/>
                    <a:pt x="223449" y="0"/>
                  </a:cubicBezTo>
                  <a:lnTo>
                    <a:pt x="579725" y="0"/>
                  </a:lnTo>
                  <a:cubicBezTo>
                    <a:pt x="595241" y="0"/>
                    <a:pt x="609587" y="8251"/>
                    <a:pt x="617391" y="21662"/>
                  </a:cubicBezTo>
                  <a:lnTo>
                    <a:pt x="795383" y="327588"/>
                  </a:lnTo>
                  <a:cubicBezTo>
                    <a:pt x="803174" y="340978"/>
                    <a:pt x="803174" y="357522"/>
                    <a:pt x="795383" y="370912"/>
                  </a:cubicBezTo>
                  <a:close/>
                </a:path>
              </a:pathLst>
            </a:custGeom>
            <a:solidFill>
              <a:srgbClr val="F48924"/>
            </a:solidFill>
            <a:ln cap="rnd">
              <a:noFill/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1426802" y="6100602"/>
            <a:ext cx="5300671" cy="4555264"/>
            <a:chOff x="0" y="0"/>
            <a:chExt cx="812800" cy="6985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6731" y="0"/>
              <a:ext cx="799338" cy="698500"/>
            </a:xfrm>
            <a:custGeom>
              <a:avLst/>
              <a:gdLst/>
              <a:ahLst/>
              <a:cxnLst/>
              <a:rect r="r" b="b" t="t" l="l"/>
              <a:pathLst>
                <a:path h="698500" w="799338">
                  <a:moveTo>
                    <a:pt x="788441" y="379548"/>
                  </a:moveTo>
                  <a:lnTo>
                    <a:pt x="620497" y="668202"/>
                  </a:lnTo>
                  <a:cubicBezTo>
                    <a:pt x="609583" y="686960"/>
                    <a:pt x="589518" y="698500"/>
                    <a:pt x="567816" y="698500"/>
                  </a:cubicBezTo>
                  <a:lnTo>
                    <a:pt x="231522" y="698500"/>
                  </a:lnTo>
                  <a:cubicBezTo>
                    <a:pt x="209820" y="698500"/>
                    <a:pt x="189755" y="686960"/>
                    <a:pt x="178841" y="668202"/>
                  </a:cubicBezTo>
                  <a:lnTo>
                    <a:pt x="10897" y="379548"/>
                  </a:lnTo>
                  <a:cubicBezTo>
                    <a:pt x="0" y="360819"/>
                    <a:pt x="0" y="337681"/>
                    <a:pt x="10897" y="318952"/>
                  </a:cubicBezTo>
                  <a:lnTo>
                    <a:pt x="178841" y="30298"/>
                  </a:lnTo>
                  <a:cubicBezTo>
                    <a:pt x="189755" y="11540"/>
                    <a:pt x="209820" y="0"/>
                    <a:pt x="231522" y="0"/>
                  </a:cubicBezTo>
                  <a:lnTo>
                    <a:pt x="567816" y="0"/>
                  </a:lnTo>
                  <a:cubicBezTo>
                    <a:pt x="589518" y="0"/>
                    <a:pt x="609583" y="11540"/>
                    <a:pt x="620497" y="30298"/>
                  </a:cubicBezTo>
                  <a:lnTo>
                    <a:pt x="788441" y="318952"/>
                  </a:lnTo>
                  <a:cubicBezTo>
                    <a:pt x="799338" y="337681"/>
                    <a:pt x="799338" y="360819"/>
                    <a:pt x="788441" y="37954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-3200942" y="-269972"/>
            <a:ext cx="8280913" cy="8796236"/>
            <a:chOff x="0" y="0"/>
            <a:chExt cx="657579" cy="6985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6463" y="0"/>
              <a:ext cx="644653" cy="698500"/>
            </a:xfrm>
            <a:custGeom>
              <a:avLst/>
              <a:gdLst/>
              <a:ahLst/>
              <a:cxnLst/>
              <a:rect r="r" b="b" t="t" l="l"/>
              <a:pathLst>
                <a:path h="698500" w="644653">
                  <a:moveTo>
                    <a:pt x="634190" y="378341"/>
                  </a:moveTo>
                  <a:lnTo>
                    <a:pt x="464842" y="669409"/>
                  </a:lnTo>
                  <a:cubicBezTo>
                    <a:pt x="454362" y="687420"/>
                    <a:pt x="435097" y="698500"/>
                    <a:pt x="414259" y="698500"/>
                  </a:cubicBezTo>
                  <a:lnTo>
                    <a:pt x="230394" y="698500"/>
                  </a:lnTo>
                  <a:cubicBezTo>
                    <a:pt x="209556" y="698500"/>
                    <a:pt x="190290" y="687420"/>
                    <a:pt x="179811" y="669409"/>
                  </a:cubicBezTo>
                  <a:lnTo>
                    <a:pt x="10463" y="378341"/>
                  </a:lnTo>
                  <a:cubicBezTo>
                    <a:pt x="0" y="360358"/>
                    <a:pt x="0" y="338142"/>
                    <a:pt x="10463" y="320159"/>
                  </a:cubicBezTo>
                  <a:lnTo>
                    <a:pt x="179811" y="29091"/>
                  </a:lnTo>
                  <a:cubicBezTo>
                    <a:pt x="190290" y="11080"/>
                    <a:pt x="209556" y="0"/>
                    <a:pt x="230394" y="0"/>
                  </a:cubicBezTo>
                  <a:lnTo>
                    <a:pt x="414259" y="0"/>
                  </a:lnTo>
                  <a:cubicBezTo>
                    <a:pt x="435097" y="0"/>
                    <a:pt x="454362" y="11080"/>
                    <a:pt x="464842" y="29091"/>
                  </a:cubicBezTo>
                  <a:lnTo>
                    <a:pt x="634190" y="320159"/>
                  </a:lnTo>
                  <a:cubicBezTo>
                    <a:pt x="644653" y="338142"/>
                    <a:pt x="644653" y="360358"/>
                    <a:pt x="634190" y="378341"/>
                  </a:cubicBezTo>
                  <a:close/>
                </a:path>
              </a:pathLst>
            </a:custGeom>
            <a:blipFill>
              <a:blip r:embed="rId3"/>
              <a:stretch>
                <a:fillRect l="-12182" t="0" r="-49354" b="0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name="Freeform 11" id="11"/>
          <p:cNvSpPr/>
          <p:nvPr/>
        </p:nvSpPr>
        <p:spPr>
          <a:xfrm flipH="false" flipV="false" rot="7353578">
            <a:off x="628804" y="5804629"/>
            <a:ext cx="6279545" cy="1610757"/>
          </a:xfrm>
          <a:custGeom>
            <a:avLst/>
            <a:gdLst/>
            <a:ahLst/>
            <a:cxnLst/>
            <a:rect r="r" b="b" t="t" l="l"/>
            <a:pathLst>
              <a:path h="1610757" w="6279545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</a:blip>
            <a:stretch>
              <a:fillRect l="0" t="-1167" r="0" b="-1167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4853267" y="2790176"/>
            <a:ext cx="1519071" cy="1305452"/>
            <a:chOff x="0" y="0"/>
            <a:chExt cx="812800" cy="6985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8808" y="0"/>
              <a:ext cx="795184" cy="698500"/>
            </a:xfrm>
            <a:custGeom>
              <a:avLst/>
              <a:gdLst/>
              <a:ahLst/>
              <a:cxnLst/>
              <a:rect r="r" b="b" t="t" l="l"/>
              <a:pathLst>
                <a:path h="698500" w="795184">
                  <a:moveTo>
                    <a:pt x="780925" y="388896"/>
                  </a:moveTo>
                  <a:lnTo>
                    <a:pt x="623859" y="658854"/>
                  </a:lnTo>
                  <a:cubicBezTo>
                    <a:pt x="609578" y="683400"/>
                    <a:pt x="583322" y="698500"/>
                    <a:pt x="554924" y="698500"/>
                  </a:cubicBezTo>
                  <a:lnTo>
                    <a:pt x="240260" y="698500"/>
                  </a:lnTo>
                  <a:cubicBezTo>
                    <a:pt x="211862" y="698500"/>
                    <a:pt x="185606" y="683400"/>
                    <a:pt x="171325" y="658854"/>
                  </a:cubicBezTo>
                  <a:lnTo>
                    <a:pt x="14259" y="388896"/>
                  </a:lnTo>
                  <a:cubicBezTo>
                    <a:pt x="0" y="364389"/>
                    <a:pt x="0" y="334111"/>
                    <a:pt x="14259" y="309604"/>
                  </a:cubicBezTo>
                  <a:lnTo>
                    <a:pt x="171325" y="39646"/>
                  </a:lnTo>
                  <a:cubicBezTo>
                    <a:pt x="185606" y="15100"/>
                    <a:pt x="211862" y="0"/>
                    <a:pt x="240260" y="0"/>
                  </a:cubicBezTo>
                  <a:lnTo>
                    <a:pt x="554924" y="0"/>
                  </a:lnTo>
                  <a:cubicBezTo>
                    <a:pt x="583322" y="0"/>
                    <a:pt x="609578" y="15100"/>
                    <a:pt x="623859" y="39646"/>
                  </a:cubicBezTo>
                  <a:lnTo>
                    <a:pt x="780925" y="309604"/>
                  </a:lnTo>
                  <a:cubicBezTo>
                    <a:pt x="795184" y="334111"/>
                    <a:pt x="795184" y="364389"/>
                    <a:pt x="780925" y="388896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4919942" y="7659339"/>
            <a:ext cx="1673064" cy="1437790"/>
            <a:chOff x="0" y="0"/>
            <a:chExt cx="812800" cy="6985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7997" y="0"/>
              <a:ext cx="796806" cy="698500"/>
            </a:xfrm>
            <a:custGeom>
              <a:avLst/>
              <a:gdLst/>
              <a:ahLst/>
              <a:cxnLst/>
              <a:rect r="r" b="b" t="t" l="l"/>
              <a:pathLst>
                <a:path h="698500" w="796806">
                  <a:moveTo>
                    <a:pt x="783859" y="385247"/>
                  </a:moveTo>
                  <a:lnTo>
                    <a:pt x="622547" y="662503"/>
                  </a:lnTo>
                  <a:cubicBezTo>
                    <a:pt x="609580" y="684789"/>
                    <a:pt x="585741" y="698500"/>
                    <a:pt x="559957" y="698500"/>
                  </a:cubicBezTo>
                  <a:lnTo>
                    <a:pt x="236850" y="698500"/>
                  </a:lnTo>
                  <a:cubicBezTo>
                    <a:pt x="211065" y="698500"/>
                    <a:pt x="187226" y="684789"/>
                    <a:pt x="174259" y="662503"/>
                  </a:cubicBezTo>
                  <a:lnTo>
                    <a:pt x="12947" y="385247"/>
                  </a:lnTo>
                  <a:cubicBezTo>
                    <a:pt x="0" y="362995"/>
                    <a:pt x="0" y="335505"/>
                    <a:pt x="12947" y="313253"/>
                  </a:cubicBezTo>
                  <a:lnTo>
                    <a:pt x="174259" y="35997"/>
                  </a:lnTo>
                  <a:cubicBezTo>
                    <a:pt x="187226" y="13711"/>
                    <a:pt x="211065" y="0"/>
                    <a:pt x="236850" y="0"/>
                  </a:cubicBezTo>
                  <a:lnTo>
                    <a:pt x="559957" y="0"/>
                  </a:lnTo>
                  <a:cubicBezTo>
                    <a:pt x="585741" y="0"/>
                    <a:pt x="609580" y="13711"/>
                    <a:pt x="622547" y="35997"/>
                  </a:cubicBezTo>
                  <a:lnTo>
                    <a:pt x="783859" y="313253"/>
                  </a:lnTo>
                  <a:cubicBezTo>
                    <a:pt x="796806" y="335505"/>
                    <a:pt x="796806" y="362995"/>
                    <a:pt x="783859" y="385247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5879503" y="4855300"/>
            <a:ext cx="2141595" cy="1840433"/>
            <a:chOff x="0" y="0"/>
            <a:chExt cx="812800" cy="6985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6248" y="0"/>
              <a:ext cx="800305" cy="698500"/>
            </a:xfrm>
            <a:custGeom>
              <a:avLst/>
              <a:gdLst/>
              <a:ahLst/>
              <a:cxnLst/>
              <a:rect r="r" b="b" t="t" l="l"/>
              <a:pathLst>
                <a:path h="698500" w="800305">
                  <a:moveTo>
                    <a:pt x="790190" y="377372"/>
                  </a:moveTo>
                  <a:lnTo>
                    <a:pt x="619714" y="670378"/>
                  </a:lnTo>
                  <a:cubicBezTo>
                    <a:pt x="609584" y="687789"/>
                    <a:pt x="590960" y="698500"/>
                    <a:pt x="570817" y="698500"/>
                  </a:cubicBezTo>
                  <a:lnTo>
                    <a:pt x="229487" y="698500"/>
                  </a:lnTo>
                  <a:cubicBezTo>
                    <a:pt x="209344" y="698500"/>
                    <a:pt x="190720" y="687789"/>
                    <a:pt x="180590" y="670378"/>
                  </a:cubicBezTo>
                  <a:lnTo>
                    <a:pt x="10114" y="377372"/>
                  </a:lnTo>
                  <a:cubicBezTo>
                    <a:pt x="0" y="359988"/>
                    <a:pt x="0" y="338512"/>
                    <a:pt x="10114" y="321128"/>
                  </a:cubicBezTo>
                  <a:lnTo>
                    <a:pt x="180590" y="28122"/>
                  </a:lnTo>
                  <a:cubicBezTo>
                    <a:pt x="190720" y="10711"/>
                    <a:pt x="209344" y="0"/>
                    <a:pt x="229487" y="0"/>
                  </a:cubicBezTo>
                  <a:lnTo>
                    <a:pt x="570817" y="0"/>
                  </a:lnTo>
                  <a:cubicBezTo>
                    <a:pt x="590960" y="0"/>
                    <a:pt x="609584" y="10711"/>
                    <a:pt x="619714" y="28122"/>
                  </a:cubicBezTo>
                  <a:lnTo>
                    <a:pt x="790190" y="321128"/>
                  </a:lnTo>
                  <a:cubicBezTo>
                    <a:pt x="800304" y="338512"/>
                    <a:pt x="800304" y="359988"/>
                    <a:pt x="790190" y="377372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-10800000">
            <a:off x="-3407631" y="7797773"/>
            <a:ext cx="6279545" cy="1610757"/>
          </a:xfrm>
          <a:custGeom>
            <a:avLst/>
            <a:gdLst/>
            <a:ahLst/>
            <a:cxnLst/>
            <a:rect r="r" b="b" t="t" l="l"/>
            <a:pathLst>
              <a:path h="1610757" w="6279545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</a:blip>
            <a:stretch>
              <a:fillRect l="0" t="-1167" r="0" b="-1167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8878348" y="2548950"/>
            <a:ext cx="228600" cy="228600"/>
            <a:chOff x="0" y="0"/>
            <a:chExt cx="732454" cy="732454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732454" cy="732454"/>
            </a:xfrm>
            <a:custGeom>
              <a:avLst/>
              <a:gdLst/>
              <a:ahLst/>
              <a:cxnLst/>
              <a:rect r="r" b="b" t="t" l="l"/>
              <a:pathLst>
                <a:path h="732454" w="732454">
                  <a:moveTo>
                    <a:pt x="366227" y="0"/>
                  </a:moveTo>
                  <a:cubicBezTo>
                    <a:pt x="163965" y="0"/>
                    <a:pt x="0" y="163965"/>
                    <a:pt x="0" y="366227"/>
                  </a:cubicBezTo>
                  <a:cubicBezTo>
                    <a:pt x="0" y="568489"/>
                    <a:pt x="163965" y="732454"/>
                    <a:pt x="366227" y="732454"/>
                  </a:cubicBezTo>
                  <a:cubicBezTo>
                    <a:pt x="568489" y="732454"/>
                    <a:pt x="732454" y="568489"/>
                    <a:pt x="732454" y="366227"/>
                  </a:cubicBezTo>
                  <a:cubicBezTo>
                    <a:pt x="732454" y="163965"/>
                    <a:pt x="568489" y="0"/>
                    <a:pt x="366227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68668" y="21043"/>
              <a:ext cx="595119" cy="6427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8878348" y="4159743"/>
            <a:ext cx="228600" cy="228600"/>
            <a:chOff x="0" y="0"/>
            <a:chExt cx="732454" cy="732454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732454" cy="732454"/>
            </a:xfrm>
            <a:custGeom>
              <a:avLst/>
              <a:gdLst/>
              <a:ahLst/>
              <a:cxnLst/>
              <a:rect r="r" b="b" t="t" l="l"/>
              <a:pathLst>
                <a:path h="732454" w="732454">
                  <a:moveTo>
                    <a:pt x="366227" y="0"/>
                  </a:moveTo>
                  <a:cubicBezTo>
                    <a:pt x="163965" y="0"/>
                    <a:pt x="0" y="163965"/>
                    <a:pt x="0" y="366227"/>
                  </a:cubicBezTo>
                  <a:cubicBezTo>
                    <a:pt x="0" y="568489"/>
                    <a:pt x="163965" y="732454"/>
                    <a:pt x="366227" y="732454"/>
                  </a:cubicBezTo>
                  <a:cubicBezTo>
                    <a:pt x="568489" y="732454"/>
                    <a:pt x="732454" y="568489"/>
                    <a:pt x="732454" y="366227"/>
                  </a:cubicBezTo>
                  <a:cubicBezTo>
                    <a:pt x="732454" y="163965"/>
                    <a:pt x="568489" y="0"/>
                    <a:pt x="366227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68668" y="21043"/>
              <a:ext cx="595119" cy="6427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8878348" y="6046307"/>
            <a:ext cx="228600" cy="228600"/>
            <a:chOff x="0" y="0"/>
            <a:chExt cx="732454" cy="732454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732454" cy="732454"/>
            </a:xfrm>
            <a:custGeom>
              <a:avLst/>
              <a:gdLst/>
              <a:ahLst/>
              <a:cxnLst/>
              <a:rect r="r" b="b" t="t" l="l"/>
              <a:pathLst>
                <a:path h="732454" w="732454">
                  <a:moveTo>
                    <a:pt x="366227" y="0"/>
                  </a:moveTo>
                  <a:cubicBezTo>
                    <a:pt x="163965" y="0"/>
                    <a:pt x="0" y="163965"/>
                    <a:pt x="0" y="366227"/>
                  </a:cubicBezTo>
                  <a:cubicBezTo>
                    <a:pt x="0" y="568489"/>
                    <a:pt x="163965" y="732454"/>
                    <a:pt x="366227" y="732454"/>
                  </a:cubicBezTo>
                  <a:cubicBezTo>
                    <a:pt x="568489" y="732454"/>
                    <a:pt x="732454" y="568489"/>
                    <a:pt x="732454" y="366227"/>
                  </a:cubicBezTo>
                  <a:cubicBezTo>
                    <a:pt x="732454" y="163965"/>
                    <a:pt x="568489" y="0"/>
                    <a:pt x="366227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68668" y="21043"/>
              <a:ext cx="595119" cy="6427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15682739" y="-3080368"/>
            <a:ext cx="5210521" cy="4477792"/>
            <a:chOff x="0" y="0"/>
            <a:chExt cx="812800" cy="6985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9701" y="0"/>
              <a:ext cx="793399" cy="698500"/>
            </a:xfrm>
            <a:custGeom>
              <a:avLst/>
              <a:gdLst/>
              <a:ahLst/>
              <a:cxnLst/>
              <a:rect r="r" b="b" t="t" l="l"/>
              <a:pathLst>
                <a:path h="698500" w="793399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16578D"/>
            </a:solidFill>
            <a:ln cap="rnd">
              <a:noFill/>
              <a:prstDash val="solid"/>
              <a:round/>
            </a:ln>
          </p:spPr>
        </p:sp>
        <p:sp>
          <p:nvSpPr>
            <p:cNvPr name="TextBox 33" id="33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4" id="34"/>
          <p:cNvSpPr/>
          <p:nvPr/>
        </p:nvSpPr>
        <p:spPr>
          <a:xfrm flipH="false" flipV="false" rot="0">
            <a:off x="14043734" y="9851941"/>
            <a:ext cx="6154891" cy="592292"/>
          </a:xfrm>
          <a:custGeom>
            <a:avLst/>
            <a:gdLst/>
            <a:ahLst/>
            <a:cxnLst/>
            <a:rect r="r" b="b" t="t" l="l"/>
            <a:pathLst>
              <a:path h="592292" w="6154891">
                <a:moveTo>
                  <a:pt x="0" y="0"/>
                </a:moveTo>
                <a:lnTo>
                  <a:pt x="6154891" y="0"/>
                </a:lnTo>
                <a:lnTo>
                  <a:pt x="6154891" y="592292"/>
                </a:lnTo>
                <a:lnTo>
                  <a:pt x="0" y="5922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478956" r="-11191" b="-115767"/>
            </a:stretch>
          </a:blipFill>
        </p:spPr>
      </p:sp>
      <p:grpSp>
        <p:nvGrpSpPr>
          <p:cNvPr name="Group 35" id="35"/>
          <p:cNvGrpSpPr/>
          <p:nvPr/>
        </p:nvGrpSpPr>
        <p:grpSpPr>
          <a:xfrm rot="0">
            <a:off x="16883015" y="-836419"/>
            <a:ext cx="2809969" cy="2414817"/>
            <a:chOff x="0" y="0"/>
            <a:chExt cx="812800" cy="6985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4762" y="0"/>
              <a:ext cx="803277" cy="698500"/>
            </a:xfrm>
            <a:custGeom>
              <a:avLst/>
              <a:gdLst/>
              <a:ahLst/>
              <a:cxnLst/>
              <a:rect r="r" b="b" t="t" l="l"/>
              <a:pathLst>
                <a:path h="698500" w="803277">
                  <a:moveTo>
                    <a:pt x="795568" y="370683"/>
                  </a:moveTo>
                  <a:lnTo>
                    <a:pt x="617308" y="677067"/>
                  </a:lnTo>
                  <a:cubicBezTo>
                    <a:pt x="609588" y="690337"/>
                    <a:pt x="595394" y="698500"/>
                    <a:pt x="580042" y="698500"/>
                  </a:cubicBezTo>
                  <a:lnTo>
                    <a:pt x="223234" y="698500"/>
                  </a:lnTo>
                  <a:cubicBezTo>
                    <a:pt x="207882" y="698500"/>
                    <a:pt x="193688" y="690337"/>
                    <a:pt x="185968" y="677067"/>
                  </a:cubicBezTo>
                  <a:lnTo>
                    <a:pt x="7708" y="370683"/>
                  </a:lnTo>
                  <a:cubicBezTo>
                    <a:pt x="0" y="357434"/>
                    <a:pt x="0" y="341066"/>
                    <a:pt x="7708" y="327817"/>
                  </a:cubicBezTo>
                  <a:lnTo>
                    <a:pt x="185968" y="21433"/>
                  </a:lnTo>
                  <a:cubicBezTo>
                    <a:pt x="193688" y="8163"/>
                    <a:pt x="207882" y="0"/>
                    <a:pt x="223234" y="0"/>
                  </a:cubicBezTo>
                  <a:lnTo>
                    <a:pt x="580042" y="0"/>
                  </a:lnTo>
                  <a:cubicBezTo>
                    <a:pt x="595394" y="0"/>
                    <a:pt x="609588" y="8163"/>
                    <a:pt x="617308" y="21433"/>
                  </a:cubicBezTo>
                  <a:lnTo>
                    <a:pt x="795568" y="327817"/>
                  </a:lnTo>
                  <a:cubicBezTo>
                    <a:pt x="803276" y="341066"/>
                    <a:pt x="803276" y="357434"/>
                    <a:pt x="795568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48924"/>
              </a:solidFill>
              <a:prstDash val="solid"/>
              <a:miter/>
            </a:ln>
          </p:spPr>
        </p:sp>
        <p:sp>
          <p:nvSpPr>
            <p:cNvPr name="TextBox 37" id="37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8" id="38"/>
          <p:cNvSpPr/>
          <p:nvPr/>
        </p:nvSpPr>
        <p:spPr>
          <a:xfrm flipH="false" flipV="false" rot="0">
            <a:off x="5232267" y="3027443"/>
            <a:ext cx="761072" cy="761072"/>
          </a:xfrm>
          <a:custGeom>
            <a:avLst/>
            <a:gdLst/>
            <a:ahLst/>
            <a:cxnLst/>
            <a:rect r="r" b="b" t="t" l="l"/>
            <a:pathLst>
              <a:path h="761072" w="761072">
                <a:moveTo>
                  <a:pt x="0" y="0"/>
                </a:moveTo>
                <a:lnTo>
                  <a:pt x="761072" y="0"/>
                </a:lnTo>
                <a:lnTo>
                  <a:pt x="761072" y="761072"/>
                </a:lnTo>
                <a:lnTo>
                  <a:pt x="0" y="7610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6442863" y="5177675"/>
            <a:ext cx="1014874" cy="1178373"/>
          </a:xfrm>
          <a:custGeom>
            <a:avLst/>
            <a:gdLst/>
            <a:ahLst/>
            <a:cxnLst/>
            <a:rect r="r" b="b" t="t" l="l"/>
            <a:pathLst>
              <a:path h="1178373" w="1014874">
                <a:moveTo>
                  <a:pt x="0" y="0"/>
                </a:moveTo>
                <a:lnTo>
                  <a:pt x="1014874" y="0"/>
                </a:lnTo>
                <a:lnTo>
                  <a:pt x="1014874" y="1178373"/>
                </a:lnTo>
                <a:lnTo>
                  <a:pt x="0" y="11783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5389489" y="7989345"/>
            <a:ext cx="816565" cy="777778"/>
          </a:xfrm>
          <a:custGeom>
            <a:avLst/>
            <a:gdLst/>
            <a:ahLst/>
            <a:cxnLst/>
            <a:rect r="r" b="b" t="t" l="l"/>
            <a:pathLst>
              <a:path h="777778" w="816565">
                <a:moveTo>
                  <a:pt x="0" y="0"/>
                </a:moveTo>
                <a:lnTo>
                  <a:pt x="816565" y="0"/>
                </a:lnTo>
                <a:lnTo>
                  <a:pt x="816565" y="777778"/>
                </a:lnTo>
                <a:lnTo>
                  <a:pt x="0" y="7777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-675504" y="10059862"/>
            <a:ext cx="1351009" cy="454277"/>
          </a:xfrm>
          <a:custGeom>
            <a:avLst/>
            <a:gdLst/>
            <a:ahLst/>
            <a:cxnLst/>
            <a:rect r="r" b="b" t="t" l="l"/>
            <a:pathLst>
              <a:path h="454277" w="1351009">
                <a:moveTo>
                  <a:pt x="0" y="0"/>
                </a:moveTo>
                <a:lnTo>
                  <a:pt x="1351008" y="0"/>
                </a:lnTo>
                <a:lnTo>
                  <a:pt x="1351008" y="454276"/>
                </a:lnTo>
                <a:lnTo>
                  <a:pt x="0" y="4542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2" id="42"/>
          <p:cNvSpPr txBox="true"/>
          <p:nvPr/>
        </p:nvSpPr>
        <p:spPr>
          <a:xfrm rot="0">
            <a:off x="3508108" y="392810"/>
            <a:ext cx="7899258" cy="759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125"/>
              </a:lnSpc>
              <a:spcBef>
                <a:spcPct val="0"/>
              </a:spcBef>
            </a:pPr>
            <a:r>
              <a:rPr lang="en-US" b="true" sz="4900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CASE STUDY 2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9261478" y="3098151"/>
            <a:ext cx="7704649" cy="585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US" sz="1700" strike="noStrike" u="none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 pharmaceutical company supplying across India, requiring strict quality checks and compliance with GST regulations.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9261478" y="4711611"/>
            <a:ext cx="7859701" cy="1176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7034" indent="-183517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Lack of structured quality control during GRN (Goods Receipt Note) stage.</a:t>
            </a:r>
          </a:p>
          <a:p>
            <a:pPr algn="l" marL="367034" indent="-183517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Inconsistent reporting and delays in identifying defective material.</a:t>
            </a:r>
          </a:p>
          <a:p>
            <a:pPr algn="l" marL="367034" indent="-183517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Difficulty in tracking GST credit due to mismatched entries.</a:t>
            </a:r>
          </a:p>
          <a:p>
            <a:pPr algn="l">
              <a:lnSpc>
                <a:spcPts val="2380"/>
              </a:lnSpc>
            </a:pPr>
          </a:p>
        </p:txBody>
      </p:sp>
      <p:sp>
        <p:nvSpPr>
          <p:cNvPr name="TextBox 45" id="45"/>
          <p:cNvSpPr txBox="true"/>
          <p:nvPr/>
        </p:nvSpPr>
        <p:spPr>
          <a:xfrm rot="0">
            <a:off x="9261478" y="2428226"/>
            <a:ext cx="5465646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Client Profile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9261478" y="4029568"/>
            <a:ext cx="5465646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Challenges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9261478" y="6588724"/>
            <a:ext cx="9219632" cy="1471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7034" indent="-183517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User-defined quality control templates at GRN and material inward stage.</a:t>
            </a:r>
          </a:p>
          <a:p>
            <a:pPr algn="l" marL="367034" indent="-183517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Au</a:t>
            </a: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tomated quality reporting integrated with GST records.</a:t>
            </a:r>
          </a:p>
          <a:p>
            <a:pPr algn="l" marL="367034" indent="-183517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Insta</a:t>
            </a: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nt alerts for mismatched entries and rejected materials.</a:t>
            </a:r>
          </a:p>
          <a:p>
            <a:pPr algn="l" marL="367034" indent="-183517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Lot-wise &amp; batch-wise inventory management for detailed tracking.</a:t>
            </a:r>
          </a:p>
          <a:p>
            <a:pPr algn="l" marL="367034" indent="-183517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Process-wise inventory management for work in production.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9290053" y="5906681"/>
            <a:ext cx="5465646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Solution</a:t>
            </a:r>
          </a:p>
        </p:txBody>
      </p:sp>
      <p:sp>
        <p:nvSpPr>
          <p:cNvPr name="Freeform 49" id="49"/>
          <p:cNvSpPr/>
          <p:nvPr/>
        </p:nvSpPr>
        <p:spPr>
          <a:xfrm flipH="false" flipV="false" rot="0">
            <a:off x="4271153" y="9961423"/>
            <a:ext cx="961113" cy="651154"/>
          </a:xfrm>
          <a:custGeom>
            <a:avLst/>
            <a:gdLst/>
            <a:ahLst/>
            <a:cxnLst/>
            <a:rect r="r" b="b" t="t" l="l"/>
            <a:pathLst>
              <a:path h="651154" w="961113">
                <a:moveTo>
                  <a:pt x="0" y="0"/>
                </a:moveTo>
                <a:lnTo>
                  <a:pt x="961114" y="0"/>
                </a:lnTo>
                <a:lnTo>
                  <a:pt x="961114" y="651154"/>
                </a:lnTo>
                <a:lnTo>
                  <a:pt x="0" y="65115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0" id="50"/>
          <p:cNvSpPr txBox="true"/>
          <p:nvPr/>
        </p:nvSpPr>
        <p:spPr>
          <a:xfrm rot="0">
            <a:off x="7324534" y="1089011"/>
            <a:ext cx="9689664" cy="1110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99"/>
              </a:lnSpc>
              <a:spcBef>
                <a:spcPct val="0"/>
              </a:spcBef>
            </a:pPr>
            <a:r>
              <a:rPr lang="en-US" b="true" sz="3599">
                <a:solidFill>
                  <a:srgbClr val="1691A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ENH</a:t>
            </a:r>
            <a:r>
              <a:rPr lang="en-US" b="true" sz="3599" strike="noStrike" u="none">
                <a:solidFill>
                  <a:srgbClr val="1691A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</a:t>
            </a:r>
            <a:r>
              <a:rPr lang="en-US" b="true" sz="3599" strike="noStrike" u="none">
                <a:solidFill>
                  <a:srgbClr val="1691A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</a:t>
            </a:r>
            <a:r>
              <a:rPr lang="en-US" b="true" sz="3599" strike="noStrike" u="none">
                <a:solidFill>
                  <a:srgbClr val="1691A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ING </a:t>
            </a:r>
            <a:r>
              <a:rPr lang="en-US" b="true" sz="3599" strike="noStrike" u="none">
                <a:solidFill>
                  <a:srgbClr val="1691A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QUALITY</a:t>
            </a:r>
            <a:r>
              <a:rPr lang="en-US" b="true" sz="3599" strike="noStrike" u="none">
                <a:solidFill>
                  <a:srgbClr val="1691A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CO</a:t>
            </a:r>
            <a:r>
              <a:rPr lang="en-US" b="true" sz="3599" strike="noStrike" u="none">
                <a:solidFill>
                  <a:srgbClr val="1691A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NTROL &amp; RE</a:t>
            </a:r>
            <a:r>
              <a:rPr lang="en-US" b="true" sz="3599" strike="noStrike" u="none">
                <a:solidFill>
                  <a:srgbClr val="1691A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</a:t>
            </a:r>
            <a:r>
              <a:rPr lang="en-US" b="true" sz="3599" strike="noStrike" u="none">
                <a:solidFill>
                  <a:srgbClr val="1691A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ORT</a:t>
            </a:r>
            <a:r>
              <a:rPr lang="en-US" b="true" sz="3599" strike="noStrike" u="none">
                <a:solidFill>
                  <a:srgbClr val="1691A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</a:t>
            </a:r>
            <a:r>
              <a:rPr lang="en-US" b="true" sz="3599" strike="noStrike" u="none">
                <a:solidFill>
                  <a:srgbClr val="1691A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</a:t>
            </a:r>
            <a:r>
              <a:rPr lang="en-US" b="true" sz="3599" strike="noStrike" u="none">
                <a:solidFill>
                  <a:srgbClr val="1691A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b="true" sz="3599" strike="noStrike" u="none">
                <a:solidFill>
                  <a:srgbClr val="1691A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</a:t>
            </a:r>
            <a:r>
              <a:rPr lang="en-US" b="true" sz="3599" strike="noStrike" u="none">
                <a:solidFill>
                  <a:srgbClr val="1691A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OR A PHARMA COMPANY</a:t>
            </a:r>
          </a:p>
        </p:txBody>
      </p:sp>
      <p:grpSp>
        <p:nvGrpSpPr>
          <p:cNvPr name="Group 51" id="51"/>
          <p:cNvGrpSpPr/>
          <p:nvPr/>
        </p:nvGrpSpPr>
        <p:grpSpPr>
          <a:xfrm rot="0">
            <a:off x="8878348" y="8441616"/>
            <a:ext cx="228600" cy="228600"/>
            <a:chOff x="0" y="0"/>
            <a:chExt cx="732454" cy="732454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732454" cy="732454"/>
            </a:xfrm>
            <a:custGeom>
              <a:avLst/>
              <a:gdLst/>
              <a:ahLst/>
              <a:cxnLst/>
              <a:rect r="r" b="b" t="t" l="l"/>
              <a:pathLst>
                <a:path h="732454" w="732454">
                  <a:moveTo>
                    <a:pt x="366227" y="0"/>
                  </a:moveTo>
                  <a:cubicBezTo>
                    <a:pt x="163965" y="0"/>
                    <a:pt x="0" y="163965"/>
                    <a:pt x="0" y="366227"/>
                  </a:cubicBezTo>
                  <a:cubicBezTo>
                    <a:pt x="0" y="568489"/>
                    <a:pt x="163965" y="732454"/>
                    <a:pt x="366227" y="732454"/>
                  </a:cubicBezTo>
                  <a:cubicBezTo>
                    <a:pt x="568489" y="732454"/>
                    <a:pt x="732454" y="568489"/>
                    <a:pt x="732454" y="366227"/>
                  </a:cubicBezTo>
                  <a:cubicBezTo>
                    <a:pt x="732454" y="163965"/>
                    <a:pt x="568489" y="0"/>
                    <a:pt x="366227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53" id="53"/>
            <p:cNvSpPr txBox="true"/>
            <p:nvPr/>
          </p:nvSpPr>
          <p:spPr>
            <a:xfrm>
              <a:off x="68668" y="21043"/>
              <a:ext cx="595119" cy="6427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4" id="54"/>
          <p:cNvSpPr txBox="true"/>
          <p:nvPr/>
        </p:nvSpPr>
        <p:spPr>
          <a:xfrm rot="0">
            <a:off x="9261478" y="8981440"/>
            <a:ext cx="7704649" cy="1176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7034" indent="-183517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Reduced defective material usage by 25%.</a:t>
            </a:r>
          </a:p>
          <a:p>
            <a:pPr algn="l" marL="367034" indent="-183517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Faster decision-making with real-time quality &amp; GST reports.</a:t>
            </a:r>
          </a:p>
          <a:p>
            <a:pPr algn="l" marL="367034" indent="-183517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Compliance accuracy increased, eliminating GST credit mismatches.</a:t>
            </a:r>
          </a:p>
          <a:p>
            <a:pPr algn="l">
              <a:lnSpc>
                <a:spcPts val="2380"/>
              </a:lnSpc>
            </a:pPr>
          </a:p>
        </p:txBody>
      </p:sp>
      <p:sp>
        <p:nvSpPr>
          <p:cNvPr name="TextBox 55" id="55"/>
          <p:cNvSpPr txBox="true"/>
          <p:nvPr/>
        </p:nvSpPr>
        <p:spPr>
          <a:xfrm rot="0">
            <a:off x="9261478" y="8301990"/>
            <a:ext cx="5465646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Results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95680" y="3467274"/>
            <a:ext cx="4967721" cy="4269135"/>
            <a:chOff x="0" y="0"/>
            <a:chExt cx="812800" cy="6985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6584" y="0"/>
              <a:ext cx="799633" cy="698500"/>
            </a:xfrm>
            <a:custGeom>
              <a:avLst/>
              <a:gdLst/>
              <a:ahLst/>
              <a:cxnLst/>
              <a:rect r="r" b="b" t="t" l="l"/>
              <a:pathLst>
                <a:path h="698500" w="799633">
                  <a:moveTo>
                    <a:pt x="788974" y="378885"/>
                  </a:moveTo>
                  <a:lnTo>
                    <a:pt x="620258" y="668865"/>
                  </a:lnTo>
                  <a:cubicBezTo>
                    <a:pt x="609583" y="687213"/>
                    <a:pt x="589957" y="698500"/>
                    <a:pt x="568730" y="698500"/>
                  </a:cubicBezTo>
                  <a:lnTo>
                    <a:pt x="230902" y="698500"/>
                  </a:lnTo>
                  <a:cubicBezTo>
                    <a:pt x="209675" y="698500"/>
                    <a:pt x="190049" y="687213"/>
                    <a:pt x="179374" y="668865"/>
                  </a:cubicBezTo>
                  <a:lnTo>
                    <a:pt x="10658" y="378885"/>
                  </a:lnTo>
                  <a:cubicBezTo>
                    <a:pt x="0" y="360566"/>
                    <a:pt x="0" y="337934"/>
                    <a:pt x="10658" y="319615"/>
                  </a:cubicBezTo>
                  <a:lnTo>
                    <a:pt x="179374" y="29635"/>
                  </a:lnTo>
                  <a:cubicBezTo>
                    <a:pt x="190049" y="11287"/>
                    <a:pt x="209675" y="0"/>
                    <a:pt x="230902" y="0"/>
                  </a:cubicBezTo>
                  <a:lnTo>
                    <a:pt x="568730" y="0"/>
                  </a:lnTo>
                  <a:cubicBezTo>
                    <a:pt x="589957" y="0"/>
                    <a:pt x="609583" y="11287"/>
                    <a:pt x="620258" y="29635"/>
                  </a:cubicBezTo>
                  <a:lnTo>
                    <a:pt x="788974" y="319615"/>
                  </a:lnTo>
                  <a:cubicBezTo>
                    <a:pt x="799632" y="337934"/>
                    <a:pt x="799632" y="360566"/>
                    <a:pt x="788974" y="378885"/>
                  </a:cubicBezTo>
                  <a:close/>
                </a:path>
              </a:pathLst>
            </a:custGeom>
            <a:solidFill>
              <a:srgbClr val="ECF5FB"/>
            </a:solidFill>
            <a:ln cap="rnd" w="12700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6661578" y="3467274"/>
            <a:ext cx="4967721" cy="4269135"/>
            <a:chOff x="0" y="0"/>
            <a:chExt cx="812800" cy="6985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6584" y="0"/>
              <a:ext cx="799633" cy="698500"/>
            </a:xfrm>
            <a:custGeom>
              <a:avLst/>
              <a:gdLst/>
              <a:ahLst/>
              <a:cxnLst/>
              <a:rect r="r" b="b" t="t" l="l"/>
              <a:pathLst>
                <a:path h="698500" w="799633">
                  <a:moveTo>
                    <a:pt x="788974" y="378885"/>
                  </a:moveTo>
                  <a:lnTo>
                    <a:pt x="620258" y="668865"/>
                  </a:lnTo>
                  <a:cubicBezTo>
                    <a:pt x="609583" y="687213"/>
                    <a:pt x="589957" y="698500"/>
                    <a:pt x="568730" y="698500"/>
                  </a:cubicBezTo>
                  <a:lnTo>
                    <a:pt x="230902" y="698500"/>
                  </a:lnTo>
                  <a:cubicBezTo>
                    <a:pt x="209675" y="698500"/>
                    <a:pt x="190049" y="687213"/>
                    <a:pt x="179374" y="668865"/>
                  </a:cubicBezTo>
                  <a:lnTo>
                    <a:pt x="10658" y="378885"/>
                  </a:lnTo>
                  <a:cubicBezTo>
                    <a:pt x="0" y="360566"/>
                    <a:pt x="0" y="337934"/>
                    <a:pt x="10658" y="319615"/>
                  </a:cubicBezTo>
                  <a:lnTo>
                    <a:pt x="179374" y="29635"/>
                  </a:lnTo>
                  <a:cubicBezTo>
                    <a:pt x="190049" y="11287"/>
                    <a:pt x="209675" y="0"/>
                    <a:pt x="230902" y="0"/>
                  </a:cubicBezTo>
                  <a:lnTo>
                    <a:pt x="568730" y="0"/>
                  </a:lnTo>
                  <a:cubicBezTo>
                    <a:pt x="589957" y="0"/>
                    <a:pt x="609583" y="11287"/>
                    <a:pt x="620258" y="29635"/>
                  </a:cubicBezTo>
                  <a:lnTo>
                    <a:pt x="788974" y="319615"/>
                  </a:lnTo>
                  <a:cubicBezTo>
                    <a:pt x="799632" y="337934"/>
                    <a:pt x="799632" y="360566"/>
                    <a:pt x="788974" y="378885"/>
                  </a:cubicBezTo>
                  <a:close/>
                </a:path>
              </a:pathLst>
            </a:custGeom>
            <a:solidFill>
              <a:srgbClr val="FFAC5E"/>
            </a:solidFill>
            <a:ln cap="rnd" w="12700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2124599" y="3467274"/>
            <a:ext cx="4967721" cy="4269135"/>
            <a:chOff x="0" y="0"/>
            <a:chExt cx="812800" cy="6985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584" y="0"/>
              <a:ext cx="799633" cy="698500"/>
            </a:xfrm>
            <a:custGeom>
              <a:avLst/>
              <a:gdLst/>
              <a:ahLst/>
              <a:cxnLst/>
              <a:rect r="r" b="b" t="t" l="l"/>
              <a:pathLst>
                <a:path h="698500" w="799633">
                  <a:moveTo>
                    <a:pt x="788974" y="378885"/>
                  </a:moveTo>
                  <a:lnTo>
                    <a:pt x="620258" y="668865"/>
                  </a:lnTo>
                  <a:cubicBezTo>
                    <a:pt x="609583" y="687213"/>
                    <a:pt x="589957" y="698500"/>
                    <a:pt x="568730" y="698500"/>
                  </a:cubicBezTo>
                  <a:lnTo>
                    <a:pt x="230902" y="698500"/>
                  </a:lnTo>
                  <a:cubicBezTo>
                    <a:pt x="209675" y="698500"/>
                    <a:pt x="190049" y="687213"/>
                    <a:pt x="179374" y="668865"/>
                  </a:cubicBezTo>
                  <a:lnTo>
                    <a:pt x="10658" y="378885"/>
                  </a:lnTo>
                  <a:cubicBezTo>
                    <a:pt x="0" y="360566"/>
                    <a:pt x="0" y="337934"/>
                    <a:pt x="10658" y="319615"/>
                  </a:cubicBezTo>
                  <a:lnTo>
                    <a:pt x="179374" y="29635"/>
                  </a:lnTo>
                  <a:cubicBezTo>
                    <a:pt x="190049" y="11287"/>
                    <a:pt x="209675" y="0"/>
                    <a:pt x="230902" y="0"/>
                  </a:cubicBezTo>
                  <a:lnTo>
                    <a:pt x="568730" y="0"/>
                  </a:lnTo>
                  <a:cubicBezTo>
                    <a:pt x="589957" y="0"/>
                    <a:pt x="609583" y="11287"/>
                    <a:pt x="620258" y="29635"/>
                  </a:cubicBezTo>
                  <a:lnTo>
                    <a:pt x="788974" y="319615"/>
                  </a:lnTo>
                  <a:cubicBezTo>
                    <a:pt x="799632" y="337934"/>
                    <a:pt x="799632" y="360566"/>
                    <a:pt x="788974" y="378885"/>
                  </a:cubicBezTo>
                  <a:close/>
                </a:path>
              </a:pathLst>
            </a:custGeom>
            <a:solidFill>
              <a:srgbClr val="ECF5FB"/>
            </a:solidFill>
            <a:ln cap="rnd" w="12700">
              <a:solidFill>
                <a:srgbClr val="000000"/>
              </a:solidFill>
              <a:prstDash val="solid"/>
              <a:round/>
            </a:ln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3625333" y="2417704"/>
            <a:ext cx="1966254" cy="1966254"/>
          </a:xfrm>
          <a:custGeom>
            <a:avLst/>
            <a:gdLst/>
            <a:ahLst/>
            <a:cxnLst/>
            <a:rect r="r" b="b" t="t" l="l"/>
            <a:pathLst>
              <a:path h="1966254" w="1966254">
                <a:moveTo>
                  <a:pt x="0" y="0"/>
                </a:moveTo>
                <a:lnTo>
                  <a:pt x="1966254" y="0"/>
                </a:lnTo>
                <a:lnTo>
                  <a:pt x="1966254" y="1966254"/>
                </a:lnTo>
                <a:lnTo>
                  <a:pt x="0" y="1966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4475073" y="-294755"/>
            <a:ext cx="6487098" cy="5029235"/>
            <a:chOff x="0" y="0"/>
            <a:chExt cx="454457" cy="35232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10884" y="0"/>
              <a:ext cx="432689" cy="352326"/>
            </a:xfrm>
            <a:custGeom>
              <a:avLst/>
              <a:gdLst/>
              <a:ahLst/>
              <a:cxnLst/>
              <a:rect r="r" b="b" t="t" l="l"/>
              <a:pathLst>
                <a:path h="352326" w="432689">
                  <a:moveTo>
                    <a:pt x="212924" y="0"/>
                  </a:moveTo>
                  <a:lnTo>
                    <a:pt x="16565" y="0"/>
                  </a:lnTo>
                  <a:cubicBezTo>
                    <a:pt x="10901" y="0"/>
                    <a:pt x="5668" y="3021"/>
                    <a:pt x="2835" y="7925"/>
                  </a:cubicBezTo>
                  <a:cubicBezTo>
                    <a:pt x="2" y="12829"/>
                    <a:pt x="0" y="18872"/>
                    <a:pt x="2830" y="23778"/>
                  </a:cubicBezTo>
                  <a:lnTo>
                    <a:pt x="178602" y="328548"/>
                  </a:lnTo>
                  <a:cubicBezTo>
                    <a:pt x="187088" y="343261"/>
                    <a:pt x="202781" y="352326"/>
                    <a:pt x="219765" y="352326"/>
                  </a:cubicBezTo>
                  <a:lnTo>
                    <a:pt x="416124" y="352326"/>
                  </a:lnTo>
                  <a:cubicBezTo>
                    <a:pt x="421788" y="352326"/>
                    <a:pt x="427022" y="349305"/>
                    <a:pt x="429854" y="344401"/>
                  </a:cubicBezTo>
                  <a:cubicBezTo>
                    <a:pt x="432687" y="339497"/>
                    <a:pt x="432689" y="333454"/>
                    <a:pt x="429860" y="328548"/>
                  </a:cubicBezTo>
                  <a:lnTo>
                    <a:pt x="254087" y="23778"/>
                  </a:lnTo>
                  <a:cubicBezTo>
                    <a:pt x="245602" y="9065"/>
                    <a:pt x="229909" y="0"/>
                    <a:pt x="212924" y="0"/>
                  </a:cubicBezTo>
                  <a:close/>
                </a:path>
              </a:pathLst>
            </a:custGeom>
            <a:blipFill>
              <a:blip r:embed="rId5"/>
              <a:stretch>
                <a:fillRect l="-11309" t="0" r="-11309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2696413" y="2417704"/>
            <a:ext cx="1966254" cy="1966254"/>
          </a:xfrm>
          <a:custGeom>
            <a:avLst/>
            <a:gdLst/>
            <a:ahLst/>
            <a:cxnLst/>
            <a:rect r="r" b="b" t="t" l="l"/>
            <a:pathLst>
              <a:path h="1966254" w="1966254">
                <a:moveTo>
                  <a:pt x="0" y="0"/>
                </a:moveTo>
                <a:lnTo>
                  <a:pt x="1966254" y="0"/>
                </a:lnTo>
                <a:lnTo>
                  <a:pt x="1966254" y="1966254"/>
                </a:lnTo>
                <a:lnTo>
                  <a:pt x="0" y="1966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160873" y="2417704"/>
            <a:ext cx="1966254" cy="1966254"/>
          </a:xfrm>
          <a:custGeom>
            <a:avLst/>
            <a:gdLst/>
            <a:ahLst/>
            <a:cxnLst/>
            <a:rect r="r" b="b" t="t" l="l"/>
            <a:pathLst>
              <a:path h="1966254" w="1966254">
                <a:moveTo>
                  <a:pt x="0" y="0"/>
                </a:moveTo>
                <a:lnTo>
                  <a:pt x="1966254" y="0"/>
                </a:lnTo>
                <a:lnTo>
                  <a:pt x="1966254" y="1966254"/>
                </a:lnTo>
                <a:lnTo>
                  <a:pt x="0" y="1966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2955152" y="2550591"/>
            <a:ext cx="1448776" cy="1448776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578D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8421051" y="2550591"/>
            <a:ext cx="1448776" cy="1448776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8924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3886949" y="2550591"/>
            <a:ext cx="1448776" cy="1448776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578D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0" y="9806806"/>
            <a:ext cx="18441919" cy="480194"/>
            <a:chOff x="0" y="0"/>
            <a:chExt cx="5441694" cy="14169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5441694" cy="141692"/>
            </a:xfrm>
            <a:custGeom>
              <a:avLst/>
              <a:gdLst/>
              <a:ahLst/>
              <a:cxnLst/>
              <a:rect r="r" b="b" t="t" l="l"/>
              <a:pathLst>
                <a:path h="141692" w="5441694">
                  <a:moveTo>
                    <a:pt x="21410" y="0"/>
                  </a:moveTo>
                  <a:lnTo>
                    <a:pt x="5420284" y="0"/>
                  </a:lnTo>
                  <a:cubicBezTo>
                    <a:pt x="5425962" y="0"/>
                    <a:pt x="5431408" y="2256"/>
                    <a:pt x="5435423" y="6271"/>
                  </a:cubicBezTo>
                  <a:cubicBezTo>
                    <a:pt x="5439438" y="10286"/>
                    <a:pt x="5441694" y="15732"/>
                    <a:pt x="5441694" y="21410"/>
                  </a:cubicBezTo>
                  <a:lnTo>
                    <a:pt x="5441694" y="120282"/>
                  </a:lnTo>
                  <a:cubicBezTo>
                    <a:pt x="5441694" y="125960"/>
                    <a:pt x="5439438" y="131406"/>
                    <a:pt x="5435423" y="135421"/>
                  </a:cubicBezTo>
                  <a:cubicBezTo>
                    <a:pt x="5431408" y="139436"/>
                    <a:pt x="5425962" y="141692"/>
                    <a:pt x="5420284" y="141692"/>
                  </a:cubicBezTo>
                  <a:lnTo>
                    <a:pt x="21410" y="141692"/>
                  </a:lnTo>
                  <a:cubicBezTo>
                    <a:pt x="15732" y="141692"/>
                    <a:pt x="10286" y="139436"/>
                    <a:pt x="6271" y="135421"/>
                  </a:cubicBezTo>
                  <a:cubicBezTo>
                    <a:pt x="2256" y="131406"/>
                    <a:pt x="0" y="125960"/>
                    <a:pt x="0" y="120282"/>
                  </a:cubicBezTo>
                  <a:lnTo>
                    <a:pt x="0" y="21410"/>
                  </a:lnTo>
                  <a:cubicBezTo>
                    <a:pt x="0" y="15732"/>
                    <a:pt x="2256" y="10286"/>
                    <a:pt x="6271" y="6271"/>
                  </a:cubicBezTo>
                  <a:cubicBezTo>
                    <a:pt x="10286" y="2256"/>
                    <a:pt x="15732" y="0"/>
                    <a:pt x="21410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47625"/>
              <a:ext cx="5441694" cy="189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-193397" y="-108627"/>
            <a:ext cx="4287337" cy="412575"/>
          </a:xfrm>
          <a:custGeom>
            <a:avLst/>
            <a:gdLst/>
            <a:ahLst/>
            <a:cxnLst/>
            <a:rect r="r" b="b" t="t" l="l"/>
            <a:pathLst>
              <a:path h="412575" w="4287337">
                <a:moveTo>
                  <a:pt x="0" y="0"/>
                </a:moveTo>
                <a:lnTo>
                  <a:pt x="4287337" y="0"/>
                </a:lnTo>
                <a:lnTo>
                  <a:pt x="4287337" y="412576"/>
                </a:lnTo>
                <a:lnTo>
                  <a:pt x="0" y="412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-478956" r="-11191" b="-115767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-1404985" y="-723743"/>
            <a:ext cx="2809969" cy="2414817"/>
            <a:chOff x="0" y="0"/>
            <a:chExt cx="812800" cy="6985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4762" y="0"/>
              <a:ext cx="803277" cy="698500"/>
            </a:xfrm>
            <a:custGeom>
              <a:avLst/>
              <a:gdLst/>
              <a:ahLst/>
              <a:cxnLst/>
              <a:rect r="r" b="b" t="t" l="l"/>
              <a:pathLst>
                <a:path h="698500" w="803277">
                  <a:moveTo>
                    <a:pt x="795568" y="370683"/>
                  </a:moveTo>
                  <a:lnTo>
                    <a:pt x="617308" y="677067"/>
                  </a:lnTo>
                  <a:cubicBezTo>
                    <a:pt x="609588" y="690337"/>
                    <a:pt x="595394" y="698500"/>
                    <a:pt x="580042" y="698500"/>
                  </a:cubicBezTo>
                  <a:lnTo>
                    <a:pt x="223234" y="698500"/>
                  </a:lnTo>
                  <a:cubicBezTo>
                    <a:pt x="207882" y="698500"/>
                    <a:pt x="193688" y="690337"/>
                    <a:pt x="185968" y="677067"/>
                  </a:cubicBezTo>
                  <a:lnTo>
                    <a:pt x="7708" y="370683"/>
                  </a:lnTo>
                  <a:cubicBezTo>
                    <a:pt x="0" y="357434"/>
                    <a:pt x="0" y="341066"/>
                    <a:pt x="7708" y="327817"/>
                  </a:cubicBezTo>
                  <a:lnTo>
                    <a:pt x="185968" y="21433"/>
                  </a:lnTo>
                  <a:cubicBezTo>
                    <a:pt x="193688" y="8163"/>
                    <a:pt x="207882" y="0"/>
                    <a:pt x="223234" y="0"/>
                  </a:cubicBezTo>
                  <a:lnTo>
                    <a:pt x="580042" y="0"/>
                  </a:lnTo>
                  <a:cubicBezTo>
                    <a:pt x="595394" y="0"/>
                    <a:pt x="609588" y="8163"/>
                    <a:pt x="617308" y="21433"/>
                  </a:cubicBezTo>
                  <a:lnTo>
                    <a:pt x="795568" y="327817"/>
                  </a:lnTo>
                  <a:cubicBezTo>
                    <a:pt x="803276" y="341066"/>
                    <a:pt x="803276" y="357434"/>
                    <a:pt x="795568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16578D"/>
              </a:solidFill>
              <a:prstDash val="solid"/>
              <a:miter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7420640" y="7599114"/>
            <a:ext cx="2311589" cy="1817640"/>
            <a:chOff x="0" y="0"/>
            <a:chExt cx="696717" cy="54784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7293" y="0"/>
              <a:ext cx="682130" cy="547840"/>
            </a:xfrm>
            <a:custGeom>
              <a:avLst/>
              <a:gdLst/>
              <a:ahLst/>
              <a:cxnLst/>
              <a:rect r="r" b="b" t="t" l="l"/>
              <a:pathLst>
                <a:path h="547840" w="682130">
                  <a:moveTo>
                    <a:pt x="671465" y="298129"/>
                  </a:moveTo>
                  <a:lnTo>
                    <a:pt x="504182" y="523631"/>
                  </a:lnTo>
                  <a:cubicBezTo>
                    <a:pt x="492885" y="538860"/>
                    <a:pt x="475043" y="547840"/>
                    <a:pt x="456081" y="547840"/>
                  </a:cubicBezTo>
                  <a:lnTo>
                    <a:pt x="226050" y="547840"/>
                  </a:lnTo>
                  <a:cubicBezTo>
                    <a:pt x="207088" y="547840"/>
                    <a:pt x="189246" y="538860"/>
                    <a:pt x="177948" y="523631"/>
                  </a:cubicBezTo>
                  <a:lnTo>
                    <a:pt x="10666" y="298129"/>
                  </a:lnTo>
                  <a:cubicBezTo>
                    <a:pt x="0" y="283751"/>
                    <a:pt x="0" y="264088"/>
                    <a:pt x="10666" y="249711"/>
                  </a:cubicBezTo>
                  <a:lnTo>
                    <a:pt x="177948" y="24209"/>
                  </a:lnTo>
                  <a:cubicBezTo>
                    <a:pt x="189246" y="8980"/>
                    <a:pt x="207088" y="0"/>
                    <a:pt x="226050" y="0"/>
                  </a:cubicBezTo>
                  <a:lnTo>
                    <a:pt x="456081" y="0"/>
                  </a:lnTo>
                  <a:cubicBezTo>
                    <a:pt x="475043" y="0"/>
                    <a:pt x="492885" y="8980"/>
                    <a:pt x="504182" y="24209"/>
                  </a:cubicBezTo>
                  <a:lnTo>
                    <a:pt x="671465" y="249711"/>
                  </a:lnTo>
                  <a:cubicBezTo>
                    <a:pt x="682130" y="264088"/>
                    <a:pt x="682130" y="283751"/>
                    <a:pt x="671465" y="298129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0">
            <a:off x="3265140" y="2893213"/>
            <a:ext cx="828800" cy="763532"/>
          </a:xfrm>
          <a:custGeom>
            <a:avLst/>
            <a:gdLst/>
            <a:ahLst/>
            <a:cxnLst/>
            <a:rect r="r" b="b" t="t" l="l"/>
            <a:pathLst>
              <a:path h="763532" w="828800">
                <a:moveTo>
                  <a:pt x="0" y="0"/>
                </a:moveTo>
                <a:lnTo>
                  <a:pt x="828800" y="0"/>
                </a:lnTo>
                <a:lnTo>
                  <a:pt x="828800" y="763532"/>
                </a:lnTo>
                <a:lnTo>
                  <a:pt x="0" y="7635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8698645" y="2915868"/>
            <a:ext cx="893588" cy="718222"/>
          </a:xfrm>
          <a:custGeom>
            <a:avLst/>
            <a:gdLst/>
            <a:ahLst/>
            <a:cxnLst/>
            <a:rect r="r" b="b" t="t" l="l"/>
            <a:pathLst>
              <a:path h="718222" w="893588">
                <a:moveTo>
                  <a:pt x="0" y="0"/>
                </a:moveTo>
                <a:lnTo>
                  <a:pt x="893588" y="0"/>
                </a:lnTo>
                <a:lnTo>
                  <a:pt x="893588" y="718222"/>
                </a:lnTo>
                <a:lnTo>
                  <a:pt x="0" y="7182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4220395" y="2891367"/>
            <a:ext cx="781884" cy="767223"/>
          </a:xfrm>
          <a:custGeom>
            <a:avLst/>
            <a:gdLst/>
            <a:ahLst/>
            <a:cxnLst/>
            <a:rect r="r" b="b" t="t" l="l"/>
            <a:pathLst>
              <a:path h="767223" w="781884">
                <a:moveTo>
                  <a:pt x="0" y="0"/>
                </a:moveTo>
                <a:lnTo>
                  <a:pt x="781884" y="0"/>
                </a:lnTo>
                <a:lnTo>
                  <a:pt x="781884" y="767223"/>
                </a:lnTo>
                <a:lnTo>
                  <a:pt x="0" y="7672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6" id="36"/>
          <p:cNvSpPr txBox="true"/>
          <p:nvPr/>
        </p:nvSpPr>
        <p:spPr>
          <a:xfrm rot="0">
            <a:off x="4695992" y="729622"/>
            <a:ext cx="8896015" cy="1071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99"/>
              </a:lnSpc>
            </a:pPr>
            <a:r>
              <a:rPr lang="en-US" sz="67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Conclusion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6892777" y="4243910"/>
            <a:ext cx="4396024" cy="317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 </a:t>
            </a:r>
            <a:r>
              <a:rPr lang="en-US" sz="2000" b="true">
                <a:solidFill>
                  <a:srgbClr val="1691A4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     SKY ERP GST PLUS with      </a:t>
            </a:r>
          </a:p>
          <a:p>
            <a:pPr algn="ctr">
              <a:lnSpc>
                <a:spcPts val="2800"/>
              </a:lnSpc>
            </a:pPr>
            <a:r>
              <a:rPr lang="en-US" sz="2000" b="true">
                <a:solidFill>
                  <a:srgbClr val="1691A4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   Financial Accounting</a:t>
            </a:r>
            <a:r>
              <a:rPr lang="en-US" sz="20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is 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designed to be a comprehensive solution for businesses looking to streamline their operations, stay compliant with GST regulations, 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and ensure accurate 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financial management.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2050411" y="4677330"/>
            <a:ext cx="3258258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Developed By</a:t>
            </a:r>
          </a:p>
        </p:txBody>
      </p:sp>
      <p:sp>
        <p:nvSpPr>
          <p:cNvPr name="Freeform 39" id="39"/>
          <p:cNvSpPr/>
          <p:nvPr/>
        </p:nvSpPr>
        <p:spPr>
          <a:xfrm flipH="false" flipV="false" rot="0">
            <a:off x="17092320" y="10059862"/>
            <a:ext cx="1351009" cy="454277"/>
          </a:xfrm>
          <a:custGeom>
            <a:avLst/>
            <a:gdLst/>
            <a:ahLst/>
            <a:cxnLst/>
            <a:rect r="r" b="b" t="t" l="l"/>
            <a:pathLst>
              <a:path h="454277" w="1351009">
                <a:moveTo>
                  <a:pt x="0" y="0"/>
                </a:moveTo>
                <a:lnTo>
                  <a:pt x="1351009" y="0"/>
                </a:lnTo>
                <a:lnTo>
                  <a:pt x="1351009" y="454276"/>
                </a:lnTo>
                <a:lnTo>
                  <a:pt x="0" y="4542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0" id="40"/>
          <p:cNvGrpSpPr/>
          <p:nvPr/>
        </p:nvGrpSpPr>
        <p:grpSpPr>
          <a:xfrm rot="0">
            <a:off x="-2696463" y="5842555"/>
            <a:ext cx="6209024" cy="4791110"/>
            <a:chOff x="0" y="0"/>
            <a:chExt cx="456596" cy="352326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11372" y="0"/>
              <a:ext cx="433853" cy="352326"/>
            </a:xfrm>
            <a:custGeom>
              <a:avLst/>
              <a:gdLst/>
              <a:ahLst/>
              <a:cxnLst/>
              <a:rect r="r" b="b" t="t" l="l"/>
              <a:pathLst>
                <a:path h="352326" w="433853">
                  <a:moveTo>
                    <a:pt x="213345" y="0"/>
                  </a:moveTo>
                  <a:lnTo>
                    <a:pt x="17306" y="0"/>
                  </a:lnTo>
                  <a:cubicBezTo>
                    <a:pt x="11389" y="0"/>
                    <a:pt x="5921" y="3156"/>
                    <a:pt x="2961" y="8280"/>
                  </a:cubicBezTo>
                  <a:cubicBezTo>
                    <a:pt x="2" y="13404"/>
                    <a:pt x="0" y="19717"/>
                    <a:pt x="2956" y="24843"/>
                  </a:cubicBezTo>
                  <a:lnTo>
                    <a:pt x="177500" y="327483"/>
                  </a:lnTo>
                  <a:cubicBezTo>
                    <a:pt x="186366" y="342855"/>
                    <a:pt x="202761" y="352326"/>
                    <a:pt x="220506" y="352326"/>
                  </a:cubicBezTo>
                  <a:lnTo>
                    <a:pt x="416545" y="352326"/>
                  </a:lnTo>
                  <a:cubicBezTo>
                    <a:pt x="422463" y="352326"/>
                    <a:pt x="427930" y="349170"/>
                    <a:pt x="430890" y="344046"/>
                  </a:cubicBezTo>
                  <a:cubicBezTo>
                    <a:pt x="433850" y="338922"/>
                    <a:pt x="433852" y="332609"/>
                    <a:pt x="430896" y="327483"/>
                  </a:cubicBezTo>
                  <a:lnTo>
                    <a:pt x="256351" y="24843"/>
                  </a:lnTo>
                  <a:cubicBezTo>
                    <a:pt x="247486" y="9471"/>
                    <a:pt x="231090" y="0"/>
                    <a:pt x="213345" y="0"/>
                  </a:cubicBezTo>
                  <a:close/>
                </a:path>
              </a:pathLst>
            </a:custGeom>
            <a:blipFill>
              <a:blip r:embed="rId16"/>
              <a:stretch>
                <a:fillRect l="-11153" t="0" r="-11153" b="0"/>
              </a:stretch>
            </a:blipFill>
          </p:spPr>
        </p:sp>
      </p:grpSp>
      <p:sp>
        <p:nvSpPr>
          <p:cNvPr name="Freeform 42" id="42"/>
          <p:cNvSpPr/>
          <p:nvPr/>
        </p:nvSpPr>
        <p:spPr>
          <a:xfrm flipH="false" flipV="false" rot="0">
            <a:off x="2004952" y="5109130"/>
            <a:ext cx="3273953" cy="1926572"/>
          </a:xfrm>
          <a:custGeom>
            <a:avLst/>
            <a:gdLst/>
            <a:ahLst/>
            <a:cxnLst/>
            <a:rect r="r" b="b" t="t" l="l"/>
            <a:pathLst>
              <a:path h="1926572" w="3273953">
                <a:moveTo>
                  <a:pt x="0" y="0"/>
                </a:moveTo>
                <a:lnTo>
                  <a:pt x="3273953" y="0"/>
                </a:lnTo>
                <a:lnTo>
                  <a:pt x="3273953" y="1926572"/>
                </a:lnTo>
                <a:lnTo>
                  <a:pt x="0" y="192657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12544429" y="4857750"/>
            <a:ext cx="3961082" cy="2816949"/>
          </a:xfrm>
          <a:custGeom>
            <a:avLst/>
            <a:gdLst/>
            <a:ahLst/>
            <a:cxnLst/>
            <a:rect r="r" b="b" t="t" l="l"/>
            <a:pathLst>
              <a:path h="2816949" w="3961082">
                <a:moveTo>
                  <a:pt x="0" y="0"/>
                </a:moveTo>
                <a:lnTo>
                  <a:pt x="3961082" y="0"/>
                </a:lnTo>
                <a:lnTo>
                  <a:pt x="3961082" y="2816949"/>
                </a:lnTo>
                <a:lnTo>
                  <a:pt x="0" y="281694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-40616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125550" y="-3296953"/>
            <a:ext cx="8555124" cy="4688015"/>
            <a:chOff x="0" y="0"/>
            <a:chExt cx="999749" cy="54784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3284" y="0"/>
              <a:ext cx="993180" cy="547840"/>
            </a:xfrm>
            <a:custGeom>
              <a:avLst/>
              <a:gdLst/>
              <a:ahLst/>
              <a:cxnLst/>
              <a:rect r="r" b="b" t="t" l="l"/>
              <a:pathLst>
                <a:path h="547840" w="993180">
                  <a:moveTo>
                    <a:pt x="988377" y="284822"/>
                  </a:moveTo>
                  <a:lnTo>
                    <a:pt x="801352" y="536938"/>
                  </a:lnTo>
                  <a:cubicBezTo>
                    <a:pt x="796264" y="543796"/>
                    <a:pt x="788230" y="547840"/>
                    <a:pt x="779690" y="547840"/>
                  </a:cubicBezTo>
                  <a:lnTo>
                    <a:pt x="213490" y="547840"/>
                  </a:lnTo>
                  <a:cubicBezTo>
                    <a:pt x="204951" y="547840"/>
                    <a:pt x="196916" y="543796"/>
                    <a:pt x="191829" y="536938"/>
                  </a:cubicBezTo>
                  <a:lnTo>
                    <a:pt x="4803" y="284822"/>
                  </a:lnTo>
                  <a:cubicBezTo>
                    <a:pt x="0" y="278347"/>
                    <a:pt x="0" y="269492"/>
                    <a:pt x="4803" y="263018"/>
                  </a:cubicBezTo>
                  <a:lnTo>
                    <a:pt x="191829" y="10902"/>
                  </a:lnTo>
                  <a:cubicBezTo>
                    <a:pt x="196916" y="4044"/>
                    <a:pt x="204951" y="0"/>
                    <a:pt x="213490" y="0"/>
                  </a:cubicBezTo>
                  <a:lnTo>
                    <a:pt x="779690" y="0"/>
                  </a:lnTo>
                  <a:cubicBezTo>
                    <a:pt x="788230" y="0"/>
                    <a:pt x="796264" y="4044"/>
                    <a:pt x="801352" y="10902"/>
                  </a:cubicBezTo>
                  <a:lnTo>
                    <a:pt x="988377" y="263018"/>
                  </a:lnTo>
                  <a:cubicBezTo>
                    <a:pt x="993180" y="269492"/>
                    <a:pt x="993180" y="278347"/>
                    <a:pt x="988377" y="284822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114300" y="-47625"/>
              <a:ext cx="771149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7176984">
            <a:off x="11057937" y="3307535"/>
            <a:ext cx="14260162" cy="7068925"/>
          </a:xfrm>
          <a:custGeom>
            <a:avLst/>
            <a:gdLst/>
            <a:ahLst/>
            <a:cxnLst/>
            <a:rect r="r" b="b" t="t" l="l"/>
            <a:pathLst>
              <a:path h="7068925" w="14260162">
                <a:moveTo>
                  <a:pt x="0" y="0"/>
                </a:moveTo>
                <a:lnTo>
                  <a:pt x="14260162" y="0"/>
                </a:lnTo>
                <a:lnTo>
                  <a:pt x="14260162" y="7068925"/>
                </a:lnTo>
                <a:lnTo>
                  <a:pt x="0" y="70689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36085" r="-2211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3103379" y="8592533"/>
            <a:ext cx="3297214" cy="2833543"/>
            <a:chOff x="0" y="0"/>
            <a:chExt cx="812800" cy="6985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4058" y="0"/>
              <a:ext cx="804684" cy="698500"/>
            </a:xfrm>
            <a:custGeom>
              <a:avLst/>
              <a:gdLst/>
              <a:ahLst/>
              <a:cxnLst/>
              <a:rect r="r" b="b" t="t" l="l"/>
              <a:pathLst>
                <a:path h="698500" w="804684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2642699" y="-196194"/>
            <a:ext cx="10502929" cy="9025955"/>
            <a:chOff x="0" y="0"/>
            <a:chExt cx="812800" cy="6985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4813" y="0"/>
              <a:ext cx="803175" cy="698500"/>
            </a:xfrm>
            <a:custGeom>
              <a:avLst/>
              <a:gdLst/>
              <a:ahLst/>
              <a:cxnLst/>
              <a:rect r="r" b="b" t="t" l="l"/>
              <a:pathLst>
                <a:path h="698500" w="803175">
                  <a:moveTo>
                    <a:pt x="795383" y="370912"/>
                  </a:moveTo>
                  <a:lnTo>
                    <a:pt x="617391" y="676838"/>
                  </a:lnTo>
                  <a:cubicBezTo>
                    <a:pt x="609587" y="690249"/>
                    <a:pt x="595241" y="698500"/>
                    <a:pt x="579725" y="698500"/>
                  </a:cubicBezTo>
                  <a:lnTo>
                    <a:pt x="223449" y="698500"/>
                  </a:lnTo>
                  <a:cubicBezTo>
                    <a:pt x="207933" y="698500"/>
                    <a:pt x="193587" y="690249"/>
                    <a:pt x="185783" y="676838"/>
                  </a:cubicBezTo>
                  <a:lnTo>
                    <a:pt x="7791" y="370912"/>
                  </a:lnTo>
                  <a:cubicBezTo>
                    <a:pt x="0" y="357522"/>
                    <a:pt x="0" y="340978"/>
                    <a:pt x="7791" y="327588"/>
                  </a:cubicBezTo>
                  <a:lnTo>
                    <a:pt x="185783" y="21662"/>
                  </a:lnTo>
                  <a:cubicBezTo>
                    <a:pt x="193587" y="8251"/>
                    <a:pt x="207933" y="0"/>
                    <a:pt x="223449" y="0"/>
                  </a:cubicBezTo>
                  <a:lnTo>
                    <a:pt x="579725" y="0"/>
                  </a:lnTo>
                  <a:cubicBezTo>
                    <a:pt x="595241" y="0"/>
                    <a:pt x="609587" y="8251"/>
                    <a:pt x="617391" y="21662"/>
                  </a:cubicBezTo>
                  <a:lnTo>
                    <a:pt x="795383" y="327588"/>
                  </a:lnTo>
                  <a:cubicBezTo>
                    <a:pt x="803174" y="340978"/>
                    <a:pt x="803174" y="357522"/>
                    <a:pt x="795383" y="370912"/>
                  </a:cubicBezTo>
                  <a:close/>
                </a:path>
              </a:pathLst>
            </a:custGeom>
            <a:solidFill>
              <a:srgbClr val="F48924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-3634036" y="-4274165"/>
            <a:ext cx="12935908" cy="5977256"/>
            <a:chOff x="0" y="0"/>
            <a:chExt cx="1511686" cy="6985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3907" y="0"/>
              <a:ext cx="1503871" cy="698500"/>
            </a:xfrm>
            <a:custGeom>
              <a:avLst/>
              <a:gdLst/>
              <a:ahLst/>
              <a:cxnLst/>
              <a:rect r="r" b="b" t="t" l="l"/>
              <a:pathLst>
                <a:path h="698500" w="1503871">
                  <a:moveTo>
                    <a:pt x="1497545" y="366838"/>
                  </a:moveTo>
                  <a:lnTo>
                    <a:pt x="1314812" y="680912"/>
                  </a:lnTo>
                  <a:cubicBezTo>
                    <a:pt x="1308476" y="691801"/>
                    <a:pt x="1296828" y="698500"/>
                    <a:pt x="1284230" y="698500"/>
                  </a:cubicBezTo>
                  <a:lnTo>
                    <a:pt x="219641" y="698500"/>
                  </a:lnTo>
                  <a:cubicBezTo>
                    <a:pt x="207043" y="698500"/>
                    <a:pt x="195395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5" y="6699"/>
                    <a:pt x="207043" y="0"/>
                    <a:pt x="219641" y="0"/>
                  </a:cubicBezTo>
                  <a:lnTo>
                    <a:pt x="1284230" y="0"/>
                  </a:lnTo>
                  <a:cubicBezTo>
                    <a:pt x="1296828" y="0"/>
                    <a:pt x="1308476" y="6699"/>
                    <a:pt x="1314812" y="17588"/>
                  </a:cubicBezTo>
                  <a:lnTo>
                    <a:pt x="1497545" y="331662"/>
                  </a:lnTo>
                  <a:cubicBezTo>
                    <a:pt x="1503871" y="342534"/>
                    <a:pt x="1503871" y="355966"/>
                    <a:pt x="1497545" y="366838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14300" y="-47625"/>
              <a:ext cx="1283086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3827403">
            <a:off x="11612214" y="5316481"/>
            <a:ext cx="6279545" cy="1610757"/>
          </a:xfrm>
          <a:custGeom>
            <a:avLst/>
            <a:gdLst/>
            <a:ahLst/>
            <a:cxnLst/>
            <a:rect r="r" b="b" t="t" l="l"/>
            <a:pathLst>
              <a:path h="1610757" w="6279545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</a:blip>
            <a:stretch>
              <a:fillRect l="0" t="-1167" r="0" b="-1167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3453610" y="-196194"/>
            <a:ext cx="8006695" cy="8731199"/>
            <a:chOff x="0" y="0"/>
            <a:chExt cx="640539" cy="6985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6684" y="0"/>
              <a:ext cx="627171" cy="698500"/>
            </a:xfrm>
            <a:custGeom>
              <a:avLst/>
              <a:gdLst/>
              <a:ahLst/>
              <a:cxnLst/>
              <a:rect r="r" b="b" t="t" l="l"/>
              <a:pathLst>
                <a:path h="698500" w="627171">
                  <a:moveTo>
                    <a:pt x="616350" y="379338"/>
                  </a:moveTo>
                  <a:lnTo>
                    <a:pt x="448161" y="668412"/>
                  </a:lnTo>
                  <a:cubicBezTo>
                    <a:pt x="437323" y="687040"/>
                    <a:pt x="417397" y="698500"/>
                    <a:pt x="395846" y="698500"/>
                  </a:cubicBezTo>
                  <a:lnTo>
                    <a:pt x="231326" y="698500"/>
                  </a:lnTo>
                  <a:cubicBezTo>
                    <a:pt x="209774" y="698500"/>
                    <a:pt x="189849" y="687040"/>
                    <a:pt x="179011" y="668412"/>
                  </a:cubicBezTo>
                  <a:lnTo>
                    <a:pt x="10821" y="379338"/>
                  </a:lnTo>
                  <a:cubicBezTo>
                    <a:pt x="0" y="360739"/>
                    <a:pt x="0" y="337761"/>
                    <a:pt x="10821" y="319162"/>
                  </a:cubicBezTo>
                  <a:lnTo>
                    <a:pt x="179011" y="30088"/>
                  </a:lnTo>
                  <a:cubicBezTo>
                    <a:pt x="189849" y="11460"/>
                    <a:pt x="209774" y="0"/>
                    <a:pt x="231326" y="0"/>
                  </a:cubicBezTo>
                  <a:lnTo>
                    <a:pt x="395846" y="0"/>
                  </a:lnTo>
                  <a:cubicBezTo>
                    <a:pt x="417397" y="0"/>
                    <a:pt x="437323" y="11460"/>
                    <a:pt x="448161" y="30088"/>
                  </a:cubicBezTo>
                  <a:lnTo>
                    <a:pt x="616350" y="319162"/>
                  </a:lnTo>
                  <a:cubicBezTo>
                    <a:pt x="627171" y="337761"/>
                    <a:pt x="627171" y="360739"/>
                    <a:pt x="616350" y="379338"/>
                  </a:cubicBezTo>
                  <a:close/>
                </a:path>
              </a:pathLst>
            </a:custGeom>
            <a:blipFill>
              <a:blip r:embed="rId6"/>
              <a:stretch>
                <a:fillRect l="-34309" t="0" r="-34309" b="0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19" id="19"/>
          <p:cNvGrpSpPr/>
          <p:nvPr/>
        </p:nvGrpSpPr>
        <p:grpSpPr>
          <a:xfrm rot="0">
            <a:off x="1028700" y="5993880"/>
            <a:ext cx="1278788" cy="1098958"/>
            <a:chOff x="0" y="0"/>
            <a:chExt cx="812800" cy="6985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10463" y="0"/>
              <a:ext cx="791874" cy="698500"/>
            </a:xfrm>
            <a:custGeom>
              <a:avLst/>
              <a:gdLst/>
              <a:ahLst/>
              <a:cxnLst/>
              <a:rect r="r" b="b" t="t" l="l"/>
              <a:pathLst>
                <a:path h="698500" w="791874">
                  <a:moveTo>
                    <a:pt x="774936" y="396346"/>
                  </a:moveTo>
                  <a:lnTo>
                    <a:pt x="626538" y="651404"/>
                  </a:lnTo>
                  <a:cubicBezTo>
                    <a:pt x="609574" y="680562"/>
                    <a:pt x="578384" y="698500"/>
                    <a:pt x="544650" y="698500"/>
                  </a:cubicBezTo>
                  <a:lnTo>
                    <a:pt x="247224" y="698500"/>
                  </a:lnTo>
                  <a:cubicBezTo>
                    <a:pt x="213490" y="698500"/>
                    <a:pt x="182301" y="680562"/>
                    <a:pt x="165336" y="651404"/>
                  </a:cubicBezTo>
                  <a:lnTo>
                    <a:pt x="16938" y="396346"/>
                  </a:lnTo>
                  <a:cubicBezTo>
                    <a:pt x="0" y="367233"/>
                    <a:pt x="0" y="331267"/>
                    <a:pt x="16938" y="302154"/>
                  </a:cubicBezTo>
                  <a:lnTo>
                    <a:pt x="165336" y="47096"/>
                  </a:lnTo>
                  <a:cubicBezTo>
                    <a:pt x="182301" y="17938"/>
                    <a:pt x="213490" y="0"/>
                    <a:pt x="247224" y="0"/>
                  </a:cubicBezTo>
                  <a:lnTo>
                    <a:pt x="544650" y="0"/>
                  </a:lnTo>
                  <a:cubicBezTo>
                    <a:pt x="578384" y="0"/>
                    <a:pt x="609574" y="17938"/>
                    <a:pt x="626538" y="47096"/>
                  </a:cubicBezTo>
                  <a:lnTo>
                    <a:pt x="774936" y="302154"/>
                  </a:lnTo>
                  <a:cubicBezTo>
                    <a:pt x="791874" y="331267"/>
                    <a:pt x="791874" y="367233"/>
                    <a:pt x="774936" y="396346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7220039" y="5975063"/>
            <a:ext cx="1322581" cy="1136593"/>
            <a:chOff x="0" y="0"/>
            <a:chExt cx="812800" cy="6985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10116" y="0"/>
              <a:ext cx="792567" cy="698500"/>
            </a:xfrm>
            <a:custGeom>
              <a:avLst/>
              <a:gdLst/>
              <a:ahLst/>
              <a:cxnLst/>
              <a:rect r="r" b="b" t="t" l="l"/>
              <a:pathLst>
                <a:path h="698500" w="792567">
                  <a:moveTo>
                    <a:pt x="776190" y="394786"/>
                  </a:moveTo>
                  <a:lnTo>
                    <a:pt x="625978" y="652964"/>
                  </a:lnTo>
                  <a:cubicBezTo>
                    <a:pt x="609575" y="681156"/>
                    <a:pt x="579418" y="698500"/>
                    <a:pt x="546801" y="698500"/>
                  </a:cubicBezTo>
                  <a:lnTo>
                    <a:pt x="245767" y="698500"/>
                  </a:lnTo>
                  <a:cubicBezTo>
                    <a:pt x="213150" y="698500"/>
                    <a:pt x="182993" y="681156"/>
                    <a:pt x="166590" y="652964"/>
                  </a:cubicBezTo>
                  <a:lnTo>
                    <a:pt x="16378" y="394786"/>
                  </a:lnTo>
                  <a:cubicBezTo>
                    <a:pt x="0" y="366638"/>
                    <a:pt x="0" y="331862"/>
                    <a:pt x="16378" y="303714"/>
                  </a:cubicBezTo>
                  <a:lnTo>
                    <a:pt x="166590" y="45536"/>
                  </a:lnTo>
                  <a:cubicBezTo>
                    <a:pt x="182993" y="17344"/>
                    <a:pt x="213150" y="0"/>
                    <a:pt x="245767" y="0"/>
                  </a:cubicBezTo>
                  <a:lnTo>
                    <a:pt x="546801" y="0"/>
                  </a:lnTo>
                  <a:cubicBezTo>
                    <a:pt x="579418" y="0"/>
                    <a:pt x="609575" y="17344"/>
                    <a:pt x="625978" y="45536"/>
                  </a:cubicBezTo>
                  <a:lnTo>
                    <a:pt x="776190" y="303714"/>
                  </a:lnTo>
                  <a:cubicBezTo>
                    <a:pt x="792568" y="331862"/>
                    <a:pt x="792568" y="366638"/>
                    <a:pt x="776190" y="394786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028700" y="7635552"/>
            <a:ext cx="1278788" cy="1098958"/>
            <a:chOff x="0" y="0"/>
            <a:chExt cx="812800" cy="6985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10463" y="0"/>
              <a:ext cx="791874" cy="698500"/>
            </a:xfrm>
            <a:custGeom>
              <a:avLst/>
              <a:gdLst/>
              <a:ahLst/>
              <a:cxnLst/>
              <a:rect r="r" b="b" t="t" l="l"/>
              <a:pathLst>
                <a:path h="698500" w="791874">
                  <a:moveTo>
                    <a:pt x="774936" y="396346"/>
                  </a:moveTo>
                  <a:lnTo>
                    <a:pt x="626538" y="651404"/>
                  </a:lnTo>
                  <a:cubicBezTo>
                    <a:pt x="609574" y="680562"/>
                    <a:pt x="578384" y="698500"/>
                    <a:pt x="544650" y="698500"/>
                  </a:cubicBezTo>
                  <a:lnTo>
                    <a:pt x="247224" y="698500"/>
                  </a:lnTo>
                  <a:cubicBezTo>
                    <a:pt x="213490" y="698500"/>
                    <a:pt x="182301" y="680562"/>
                    <a:pt x="165336" y="651404"/>
                  </a:cubicBezTo>
                  <a:lnTo>
                    <a:pt x="16938" y="396346"/>
                  </a:lnTo>
                  <a:cubicBezTo>
                    <a:pt x="0" y="367233"/>
                    <a:pt x="0" y="331267"/>
                    <a:pt x="16938" y="302154"/>
                  </a:cubicBezTo>
                  <a:lnTo>
                    <a:pt x="165336" y="47096"/>
                  </a:lnTo>
                  <a:cubicBezTo>
                    <a:pt x="182301" y="17938"/>
                    <a:pt x="213490" y="0"/>
                    <a:pt x="247224" y="0"/>
                  </a:cubicBezTo>
                  <a:lnTo>
                    <a:pt x="544650" y="0"/>
                  </a:lnTo>
                  <a:cubicBezTo>
                    <a:pt x="578384" y="0"/>
                    <a:pt x="609574" y="17938"/>
                    <a:pt x="626538" y="47096"/>
                  </a:cubicBezTo>
                  <a:lnTo>
                    <a:pt x="774936" y="302154"/>
                  </a:lnTo>
                  <a:cubicBezTo>
                    <a:pt x="791874" y="331267"/>
                    <a:pt x="791874" y="367233"/>
                    <a:pt x="774936" y="396346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7241935" y="7635552"/>
            <a:ext cx="1278788" cy="1098958"/>
            <a:chOff x="0" y="0"/>
            <a:chExt cx="812800" cy="6985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10463" y="0"/>
              <a:ext cx="791874" cy="698500"/>
            </a:xfrm>
            <a:custGeom>
              <a:avLst/>
              <a:gdLst/>
              <a:ahLst/>
              <a:cxnLst/>
              <a:rect r="r" b="b" t="t" l="l"/>
              <a:pathLst>
                <a:path h="698500" w="791874">
                  <a:moveTo>
                    <a:pt x="774936" y="396346"/>
                  </a:moveTo>
                  <a:lnTo>
                    <a:pt x="626538" y="651404"/>
                  </a:lnTo>
                  <a:cubicBezTo>
                    <a:pt x="609574" y="680562"/>
                    <a:pt x="578384" y="698500"/>
                    <a:pt x="544650" y="698500"/>
                  </a:cubicBezTo>
                  <a:lnTo>
                    <a:pt x="247224" y="698500"/>
                  </a:lnTo>
                  <a:cubicBezTo>
                    <a:pt x="213490" y="698500"/>
                    <a:pt x="182301" y="680562"/>
                    <a:pt x="165336" y="651404"/>
                  </a:cubicBezTo>
                  <a:lnTo>
                    <a:pt x="16938" y="396346"/>
                  </a:lnTo>
                  <a:cubicBezTo>
                    <a:pt x="0" y="367233"/>
                    <a:pt x="0" y="331267"/>
                    <a:pt x="16938" y="302154"/>
                  </a:cubicBezTo>
                  <a:lnTo>
                    <a:pt x="165336" y="47096"/>
                  </a:lnTo>
                  <a:cubicBezTo>
                    <a:pt x="182301" y="17938"/>
                    <a:pt x="213490" y="0"/>
                    <a:pt x="247224" y="0"/>
                  </a:cubicBezTo>
                  <a:lnTo>
                    <a:pt x="544650" y="0"/>
                  </a:lnTo>
                  <a:cubicBezTo>
                    <a:pt x="578384" y="0"/>
                    <a:pt x="609574" y="17938"/>
                    <a:pt x="626538" y="47096"/>
                  </a:cubicBezTo>
                  <a:lnTo>
                    <a:pt x="774936" y="302154"/>
                  </a:lnTo>
                  <a:cubicBezTo>
                    <a:pt x="791874" y="331267"/>
                    <a:pt x="791874" y="367233"/>
                    <a:pt x="774936" y="396346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-305557" y="9942210"/>
            <a:ext cx="4377976" cy="537986"/>
            <a:chOff x="0" y="0"/>
            <a:chExt cx="1153047" cy="141692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1153047" cy="141692"/>
            </a:xfrm>
            <a:custGeom>
              <a:avLst/>
              <a:gdLst/>
              <a:ahLst/>
              <a:cxnLst/>
              <a:rect r="r" b="b" t="t" l="l"/>
              <a:pathLst>
                <a:path h="141692" w="1153047">
                  <a:moveTo>
                    <a:pt x="70846" y="0"/>
                  </a:moveTo>
                  <a:lnTo>
                    <a:pt x="1082201" y="0"/>
                  </a:lnTo>
                  <a:cubicBezTo>
                    <a:pt x="1100991" y="0"/>
                    <a:pt x="1119011" y="7464"/>
                    <a:pt x="1132297" y="20750"/>
                  </a:cubicBezTo>
                  <a:cubicBezTo>
                    <a:pt x="1145583" y="34036"/>
                    <a:pt x="1153047" y="52056"/>
                    <a:pt x="1153047" y="70846"/>
                  </a:cubicBezTo>
                  <a:lnTo>
                    <a:pt x="1153047" y="70846"/>
                  </a:lnTo>
                  <a:cubicBezTo>
                    <a:pt x="1153047" y="89635"/>
                    <a:pt x="1145583" y="107655"/>
                    <a:pt x="1132297" y="120942"/>
                  </a:cubicBezTo>
                  <a:cubicBezTo>
                    <a:pt x="1119011" y="134228"/>
                    <a:pt x="1100991" y="141692"/>
                    <a:pt x="1082201" y="141692"/>
                  </a:cubicBezTo>
                  <a:lnTo>
                    <a:pt x="70846" y="141692"/>
                  </a:lnTo>
                  <a:cubicBezTo>
                    <a:pt x="52056" y="141692"/>
                    <a:pt x="34036" y="134228"/>
                    <a:pt x="20750" y="120942"/>
                  </a:cubicBezTo>
                  <a:cubicBezTo>
                    <a:pt x="7464" y="107655"/>
                    <a:pt x="0" y="89635"/>
                    <a:pt x="0" y="70846"/>
                  </a:cubicBezTo>
                  <a:lnTo>
                    <a:pt x="0" y="70846"/>
                  </a:lnTo>
                  <a:cubicBezTo>
                    <a:pt x="0" y="52056"/>
                    <a:pt x="7464" y="34036"/>
                    <a:pt x="20750" y="20750"/>
                  </a:cubicBezTo>
                  <a:cubicBezTo>
                    <a:pt x="34036" y="7464"/>
                    <a:pt x="52056" y="0"/>
                    <a:pt x="70846" y="0"/>
                  </a:cubicBezTo>
                  <a:close/>
                </a:path>
              </a:pathLst>
            </a:custGeom>
            <a:solidFill>
              <a:srgbClr val="F48924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47625"/>
              <a:ext cx="1153047" cy="189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4" id="34"/>
          <p:cNvSpPr/>
          <p:nvPr/>
        </p:nvSpPr>
        <p:spPr>
          <a:xfrm flipH="false" flipV="false" rot="0">
            <a:off x="1390909" y="7907499"/>
            <a:ext cx="554370" cy="555064"/>
          </a:xfrm>
          <a:custGeom>
            <a:avLst/>
            <a:gdLst/>
            <a:ahLst/>
            <a:cxnLst/>
            <a:rect r="r" b="b" t="t" l="l"/>
            <a:pathLst>
              <a:path h="555064" w="554370">
                <a:moveTo>
                  <a:pt x="0" y="0"/>
                </a:moveTo>
                <a:lnTo>
                  <a:pt x="554370" y="0"/>
                </a:lnTo>
                <a:lnTo>
                  <a:pt x="554370" y="555064"/>
                </a:lnTo>
                <a:lnTo>
                  <a:pt x="0" y="5550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365696" y="6240682"/>
            <a:ext cx="605355" cy="605355"/>
          </a:xfrm>
          <a:custGeom>
            <a:avLst/>
            <a:gdLst/>
            <a:ahLst/>
            <a:cxnLst/>
            <a:rect r="r" b="b" t="t" l="l"/>
            <a:pathLst>
              <a:path h="605355" w="605355">
                <a:moveTo>
                  <a:pt x="0" y="0"/>
                </a:moveTo>
                <a:lnTo>
                  <a:pt x="605355" y="0"/>
                </a:lnTo>
                <a:lnTo>
                  <a:pt x="605355" y="605355"/>
                </a:lnTo>
                <a:lnTo>
                  <a:pt x="0" y="6053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7578368" y="7847939"/>
            <a:ext cx="605922" cy="674183"/>
          </a:xfrm>
          <a:custGeom>
            <a:avLst/>
            <a:gdLst/>
            <a:ahLst/>
            <a:cxnLst/>
            <a:rect r="r" b="b" t="t" l="l"/>
            <a:pathLst>
              <a:path h="674183" w="605922">
                <a:moveTo>
                  <a:pt x="0" y="0"/>
                </a:moveTo>
                <a:lnTo>
                  <a:pt x="605922" y="0"/>
                </a:lnTo>
                <a:lnTo>
                  <a:pt x="605922" y="674184"/>
                </a:lnTo>
                <a:lnTo>
                  <a:pt x="0" y="6741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7567993" y="6308357"/>
            <a:ext cx="626673" cy="470005"/>
          </a:xfrm>
          <a:custGeom>
            <a:avLst/>
            <a:gdLst/>
            <a:ahLst/>
            <a:cxnLst/>
            <a:rect r="r" b="b" t="t" l="l"/>
            <a:pathLst>
              <a:path h="470005" w="626673">
                <a:moveTo>
                  <a:pt x="0" y="0"/>
                </a:moveTo>
                <a:lnTo>
                  <a:pt x="626673" y="0"/>
                </a:lnTo>
                <a:lnTo>
                  <a:pt x="626673" y="470005"/>
                </a:lnTo>
                <a:lnTo>
                  <a:pt x="0" y="470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2009966" y="9944100"/>
            <a:ext cx="1177504" cy="797759"/>
          </a:xfrm>
          <a:custGeom>
            <a:avLst/>
            <a:gdLst/>
            <a:ahLst/>
            <a:cxnLst/>
            <a:rect r="r" b="b" t="t" l="l"/>
            <a:pathLst>
              <a:path h="797759" w="1177504">
                <a:moveTo>
                  <a:pt x="0" y="0"/>
                </a:moveTo>
                <a:lnTo>
                  <a:pt x="1177504" y="0"/>
                </a:lnTo>
                <a:lnTo>
                  <a:pt x="1177504" y="797759"/>
                </a:lnTo>
                <a:lnTo>
                  <a:pt x="0" y="79775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-588752" y="-398880"/>
            <a:ext cx="1177504" cy="797759"/>
          </a:xfrm>
          <a:custGeom>
            <a:avLst/>
            <a:gdLst/>
            <a:ahLst/>
            <a:cxnLst/>
            <a:rect r="r" b="b" t="t" l="l"/>
            <a:pathLst>
              <a:path h="797759" w="1177504">
                <a:moveTo>
                  <a:pt x="0" y="0"/>
                </a:moveTo>
                <a:lnTo>
                  <a:pt x="1177504" y="0"/>
                </a:lnTo>
                <a:lnTo>
                  <a:pt x="1177504" y="797760"/>
                </a:lnTo>
                <a:lnTo>
                  <a:pt x="0" y="7977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0" id="40"/>
          <p:cNvSpPr txBox="true"/>
          <p:nvPr/>
        </p:nvSpPr>
        <p:spPr>
          <a:xfrm rot="0">
            <a:off x="1028700" y="2390136"/>
            <a:ext cx="7786186" cy="2899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435"/>
              </a:lnSpc>
            </a:pPr>
            <a:r>
              <a:rPr lang="en-US" sz="9529" b="true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THANK</a:t>
            </a:r>
          </a:p>
          <a:p>
            <a:pPr algn="l">
              <a:lnSpc>
                <a:spcPts val="11435"/>
              </a:lnSpc>
            </a:pPr>
            <a:r>
              <a:rPr lang="en-US" sz="9529" b="true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YOU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2570902" y="6282374"/>
            <a:ext cx="4338151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www.everexinfotech.com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8784137" y="6282374"/>
            <a:ext cx="4669473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sales@everexinfotech.com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2570902" y="7657346"/>
            <a:ext cx="3547576" cy="141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+91 81 0434 5257</a:t>
            </a:r>
          </a:p>
          <a:p>
            <a:pPr algn="l">
              <a:lnSpc>
                <a:spcPts val="3779"/>
              </a:lnSpc>
            </a:pPr>
            <a:r>
              <a:rPr lang="en-US" sz="26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+91 22 4226 4444</a:t>
            </a:r>
          </a:p>
          <a:p>
            <a:pPr algn="l">
              <a:lnSpc>
                <a:spcPts val="3779"/>
              </a:lnSpc>
            </a:pPr>
            <a:r>
              <a:rPr lang="en-US" sz="26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8784137" y="7737795"/>
            <a:ext cx="4669473" cy="141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26, Champa Gully, M. J. Market Lane, Mumbai 400002. INDIA</a:t>
            </a:r>
          </a:p>
        </p:txBody>
      </p:sp>
      <p:sp>
        <p:nvSpPr>
          <p:cNvPr name="Freeform 45" id="45"/>
          <p:cNvSpPr/>
          <p:nvPr/>
        </p:nvSpPr>
        <p:spPr>
          <a:xfrm flipH="false" flipV="false" rot="0">
            <a:off x="10401564" y="0"/>
            <a:ext cx="4061718" cy="2390136"/>
          </a:xfrm>
          <a:custGeom>
            <a:avLst/>
            <a:gdLst/>
            <a:ahLst/>
            <a:cxnLst/>
            <a:rect r="r" b="b" t="t" l="l"/>
            <a:pathLst>
              <a:path h="2390136" w="4061718">
                <a:moveTo>
                  <a:pt x="0" y="0"/>
                </a:moveTo>
                <a:lnTo>
                  <a:pt x="4061718" y="0"/>
                </a:lnTo>
                <a:lnTo>
                  <a:pt x="4061718" y="2390136"/>
                </a:lnTo>
                <a:lnTo>
                  <a:pt x="0" y="239013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8017157" y="247695"/>
          <a:ext cx="6996482" cy="4363874"/>
        </p:xfrm>
        <a:graphic>
          <a:graphicData uri="http://schemas.openxmlformats.org/drawingml/2006/table">
            <a:tbl>
              <a:tblPr/>
              <a:tblGrid>
                <a:gridCol w="6996482"/>
              </a:tblGrid>
              <a:tr h="811884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76"/>
                        </a:lnSpc>
                        <a:defRPr/>
                      </a:pPr>
                      <a:r>
                        <a:rPr lang="en-US" sz="2411" b="true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Category</a:t>
                      </a:r>
                      <a:endParaRPr lang="en-US" sz="1100"/>
                    </a:p>
                  </a:txBody>
                  <a:tcPr marL="189757" marR="189757" marT="189757" marB="189757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8924"/>
                    </a:solidFill>
                  </a:tcPr>
                </a:tc>
              </a:tr>
              <a:tr h="71039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88"/>
                        </a:lnSpc>
                        <a:defRPr/>
                      </a:pPr>
                      <a:endParaRPr lang="en-US" sz="1100"/>
                    </a:p>
                  </a:txBody>
                  <a:tcPr marL="189757" marR="189757" marT="189757" marB="189757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1039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88"/>
                        </a:lnSpc>
                        <a:defRPr/>
                      </a:pPr>
                      <a:endParaRPr lang="en-US" sz="1100"/>
                    </a:p>
                  </a:txBody>
                  <a:tcPr marL="189757" marR="189757" marT="189757" marB="189757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1039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88"/>
                        </a:lnSpc>
                        <a:defRPr/>
                      </a:pPr>
                      <a:endParaRPr lang="en-US" sz="1100"/>
                    </a:p>
                  </a:txBody>
                  <a:tcPr marL="189757" marR="189757" marT="189757" marB="189757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1039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88"/>
                        </a:lnSpc>
                        <a:defRPr/>
                      </a:pPr>
                      <a:endParaRPr lang="en-US" sz="1100"/>
                    </a:p>
                  </a:txBody>
                  <a:tcPr marL="189757" marR="189757" marT="189757" marB="189757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1039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88"/>
                        </a:lnSpc>
                        <a:defRPr/>
                      </a:pPr>
                      <a:endParaRPr lang="en-US" sz="1100"/>
                    </a:p>
                  </a:txBody>
                  <a:tcPr marL="189757" marR="189757" marT="189757" marB="189757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name="Group 4" id="4"/>
          <p:cNvGrpSpPr/>
          <p:nvPr/>
        </p:nvGrpSpPr>
        <p:grpSpPr>
          <a:xfrm rot="0">
            <a:off x="8017157" y="5326571"/>
            <a:ext cx="8041299" cy="743305"/>
            <a:chOff x="0" y="0"/>
            <a:chExt cx="2634255" cy="2435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634255" cy="243500"/>
            </a:xfrm>
            <a:custGeom>
              <a:avLst/>
              <a:gdLst/>
              <a:ahLst/>
              <a:cxnLst/>
              <a:rect r="r" b="b" t="t" l="l"/>
              <a:pathLst>
                <a:path h="243500" w="2634255">
                  <a:moveTo>
                    <a:pt x="0" y="0"/>
                  </a:moveTo>
                  <a:lnTo>
                    <a:pt x="2634255" y="0"/>
                  </a:lnTo>
                  <a:lnTo>
                    <a:pt x="2634255" y="243500"/>
                  </a:lnTo>
                  <a:lnTo>
                    <a:pt x="0" y="2435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2634255" cy="291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0" y="0"/>
            <a:ext cx="7658189" cy="10287000"/>
            <a:chOff x="0" y="0"/>
            <a:chExt cx="2016971" cy="270933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016971" cy="2709333"/>
            </a:xfrm>
            <a:custGeom>
              <a:avLst/>
              <a:gdLst/>
              <a:ahLst/>
              <a:cxnLst/>
              <a:rect r="r" b="b" t="t" l="l"/>
              <a:pathLst>
                <a:path h="2709333" w="2016971">
                  <a:moveTo>
                    <a:pt x="0" y="0"/>
                  </a:moveTo>
                  <a:lnTo>
                    <a:pt x="2016971" y="0"/>
                  </a:lnTo>
                  <a:lnTo>
                    <a:pt x="201697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2016971" cy="2756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6805673" y="-370834"/>
            <a:ext cx="2098286" cy="1817640"/>
          </a:xfrm>
          <a:custGeom>
            <a:avLst/>
            <a:gdLst/>
            <a:ahLst/>
            <a:cxnLst/>
            <a:rect r="r" b="b" t="t" l="l"/>
            <a:pathLst>
              <a:path h="1817640" w="2098286">
                <a:moveTo>
                  <a:pt x="0" y="0"/>
                </a:moveTo>
                <a:lnTo>
                  <a:pt x="2098287" y="0"/>
                </a:lnTo>
                <a:lnTo>
                  <a:pt x="2098287" y="1817640"/>
                </a:lnTo>
                <a:lnTo>
                  <a:pt x="0" y="18176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500463" y="-1386117"/>
            <a:ext cx="2809969" cy="2414817"/>
            <a:chOff x="0" y="0"/>
            <a:chExt cx="812800" cy="6985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762" y="0"/>
              <a:ext cx="803277" cy="698500"/>
            </a:xfrm>
            <a:custGeom>
              <a:avLst/>
              <a:gdLst/>
              <a:ahLst/>
              <a:cxnLst/>
              <a:rect r="r" b="b" t="t" l="l"/>
              <a:pathLst>
                <a:path h="698500" w="803277">
                  <a:moveTo>
                    <a:pt x="795568" y="370683"/>
                  </a:moveTo>
                  <a:lnTo>
                    <a:pt x="617308" y="677067"/>
                  </a:lnTo>
                  <a:cubicBezTo>
                    <a:pt x="609588" y="690337"/>
                    <a:pt x="595394" y="698500"/>
                    <a:pt x="580042" y="698500"/>
                  </a:cubicBezTo>
                  <a:lnTo>
                    <a:pt x="223234" y="698500"/>
                  </a:lnTo>
                  <a:cubicBezTo>
                    <a:pt x="207882" y="698500"/>
                    <a:pt x="193688" y="690337"/>
                    <a:pt x="185968" y="677067"/>
                  </a:cubicBezTo>
                  <a:lnTo>
                    <a:pt x="7708" y="370683"/>
                  </a:lnTo>
                  <a:cubicBezTo>
                    <a:pt x="0" y="357434"/>
                    <a:pt x="0" y="341066"/>
                    <a:pt x="7708" y="327817"/>
                  </a:cubicBezTo>
                  <a:lnTo>
                    <a:pt x="185968" y="21433"/>
                  </a:lnTo>
                  <a:cubicBezTo>
                    <a:pt x="193688" y="8163"/>
                    <a:pt x="207882" y="0"/>
                    <a:pt x="223234" y="0"/>
                  </a:cubicBezTo>
                  <a:lnTo>
                    <a:pt x="580042" y="0"/>
                  </a:lnTo>
                  <a:cubicBezTo>
                    <a:pt x="595394" y="0"/>
                    <a:pt x="609588" y="8163"/>
                    <a:pt x="617308" y="21433"/>
                  </a:cubicBezTo>
                  <a:lnTo>
                    <a:pt x="795568" y="327817"/>
                  </a:lnTo>
                  <a:cubicBezTo>
                    <a:pt x="803276" y="341066"/>
                    <a:pt x="803276" y="357434"/>
                    <a:pt x="795568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16578D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017157" y="6136175"/>
            <a:ext cx="8041299" cy="743305"/>
            <a:chOff x="0" y="0"/>
            <a:chExt cx="2634255" cy="2435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634255" cy="243500"/>
            </a:xfrm>
            <a:custGeom>
              <a:avLst/>
              <a:gdLst/>
              <a:ahLst/>
              <a:cxnLst/>
              <a:rect r="r" b="b" t="t" l="l"/>
              <a:pathLst>
                <a:path h="243500" w="2634255">
                  <a:moveTo>
                    <a:pt x="0" y="0"/>
                  </a:moveTo>
                  <a:lnTo>
                    <a:pt x="2634255" y="0"/>
                  </a:lnTo>
                  <a:lnTo>
                    <a:pt x="2634255" y="243500"/>
                  </a:lnTo>
                  <a:lnTo>
                    <a:pt x="0" y="2435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47625"/>
              <a:ext cx="2634255" cy="291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8017157" y="6937492"/>
            <a:ext cx="8041299" cy="743305"/>
            <a:chOff x="0" y="0"/>
            <a:chExt cx="2634255" cy="2435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634255" cy="243500"/>
            </a:xfrm>
            <a:custGeom>
              <a:avLst/>
              <a:gdLst/>
              <a:ahLst/>
              <a:cxnLst/>
              <a:rect r="r" b="b" t="t" l="l"/>
              <a:pathLst>
                <a:path h="243500" w="2634255">
                  <a:moveTo>
                    <a:pt x="0" y="0"/>
                  </a:moveTo>
                  <a:lnTo>
                    <a:pt x="2634255" y="0"/>
                  </a:lnTo>
                  <a:lnTo>
                    <a:pt x="2634255" y="243500"/>
                  </a:lnTo>
                  <a:lnTo>
                    <a:pt x="0" y="2435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47625"/>
              <a:ext cx="2634255" cy="291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8017157" y="7747472"/>
            <a:ext cx="8041299" cy="743305"/>
            <a:chOff x="0" y="0"/>
            <a:chExt cx="2634255" cy="2435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634255" cy="243500"/>
            </a:xfrm>
            <a:custGeom>
              <a:avLst/>
              <a:gdLst/>
              <a:ahLst/>
              <a:cxnLst/>
              <a:rect r="r" b="b" t="t" l="l"/>
              <a:pathLst>
                <a:path h="243500" w="2634255">
                  <a:moveTo>
                    <a:pt x="0" y="0"/>
                  </a:moveTo>
                  <a:lnTo>
                    <a:pt x="2634255" y="0"/>
                  </a:lnTo>
                  <a:lnTo>
                    <a:pt x="2634255" y="243500"/>
                  </a:lnTo>
                  <a:lnTo>
                    <a:pt x="0" y="2435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47625"/>
              <a:ext cx="2634255" cy="291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8017157" y="8557452"/>
            <a:ext cx="8041299" cy="743305"/>
            <a:chOff x="0" y="0"/>
            <a:chExt cx="2634255" cy="2435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634255" cy="243500"/>
            </a:xfrm>
            <a:custGeom>
              <a:avLst/>
              <a:gdLst/>
              <a:ahLst/>
              <a:cxnLst/>
              <a:rect r="r" b="b" t="t" l="l"/>
              <a:pathLst>
                <a:path h="243500" w="2634255">
                  <a:moveTo>
                    <a:pt x="0" y="0"/>
                  </a:moveTo>
                  <a:lnTo>
                    <a:pt x="2634255" y="0"/>
                  </a:lnTo>
                  <a:lnTo>
                    <a:pt x="2634255" y="243500"/>
                  </a:lnTo>
                  <a:lnTo>
                    <a:pt x="0" y="2435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47625"/>
              <a:ext cx="2634255" cy="291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8017157" y="9367432"/>
            <a:ext cx="8041299" cy="743305"/>
            <a:chOff x="0" y="0"/>
            <a:chExt cx="2634255" cy="2435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634255" cy="243500"/>
            </a:xfrm>
            <a:custGeom>
              <a:avLst/>
              <a:gdLst/>
              <a:ahLst/>
              <a:cxnLst/>
              <a:rect r="r" b="b" t="t" l="l"/>
              <a:pathLst>
                <a:path h="243500" w="2634255">
                  <a:moveTo>
                    <a:pt x="0" y="0"/>
                  </a:moveTo>
                  <a:lnTo>
                    <a:pt x="2634255" y="0"/>
                  </a:lnTo>
                  <a:lnTo>
                    <a:pt x="2634255" y="243500"/>
                  </a:lnTo>
                  <a:lnTo>
                    <a:pt x="0" y="2435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47625"/>
              <a:ext cx="2634255" cy="291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1028700" y="6136175"/>
            <a:ext cx="5212111" cy="3288287"/>
          </a:xfrm>
          <a:custGeom>
            <a:avLst/>
            <a:gdLst/>
            <a:ahLst/>
            <a:cxnLst/>
            <a:rect r="r" b="b" t="t" l="l"/>
            <a:pathLst>
              <a:path h="3288287" w="5212111">
                <a:moveTo>
                  <a:pt x="0" y="0"/>
                </a:moveTo>
                <a:lnTo>
                  <a:pt x="5212111" y="0"/>
                </a:lnTo>
                <a:lnTo>
                  <a:pt x="5212111" y="3288287"/>
                </a:lnTo>
                <a:lnTo>
                  <a:pt x="0" y="32882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4242" r="0" b="-24263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028700" y="1000125"/>
            <a:ext cx="6147136" cy="1895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TABLE OF CONTENTS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8172375" y="1408706"/>
            <a:ext cx="7743206" cy="3191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1"/>
              </a:lnSpc>
            </a:pPr>
            <a:r>
              <a:rPr lang="en-US" sz="2099" b="true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Case</a:t>
            </a:r>
            <a:r>
              <a:rPr lang="en-US" b="true" sz="2099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Study 1 </a:t>
            </a:r>
          </a:p>
          <a:p>
            <a:pPr algn="l">
              <a:lnSpc>
                <a:spcPts val="3191"/>
              </a:lnSpc>
            </a:pPr>
          </a:p>
          <a:p>
            <a:pPr algn="l">
              <a:lnSpc>
                <a:spcPts val="3191"/>
              </a:lnSpc>
            </a:pPr>
            <a:r>
              <a:rPr lang="en-US" b="true" sz="2099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Case Study 2</a:t>
            </a:r>
          </a:p>
          <a:p>
            <a:pPr algn="l">
              <a:lnSpc>
                <a:spcPts val="3191"/>
              </a:lnSpc>
            </a:pPr>
          </a:p>
          <a:p>
            <a:pPr algn="l">
              <a:lnSpc>
                <a:spcPts val="3191"/>
              </a:lnSpc>
            </a:pPr>
            <a:r>
              <a:rPr lang="en-US" b="true" sz="2099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Conclusion</a:t>
            </a:r>
          </a:p>
          <a:p>
            <a:pPr algn="l">
              <a:lnSpc>
                <a:spcPts val="3191"/>
              </a:lnSpc>
            </a:pPr>
          </a:p>
          <a:p>
            <a:pPr algn="l">
              <a:lnSpc>
                <a:spcPts val="3191"/>
              </a:lnSpc>
            </a:pPr>
            <a:r>
              <a:rPr lang="en-US" b="true" sz="2099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Contact us</a:t>
            </a:r>
          </a:p>
          <a:p>
            <a:pPr algn="l">
              <a:lnSpc>
                <a:spcPts val="3191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443720" y="3273975"/>
            <a:ext cx="10502929" cy="9025955"/>
            <a:chOff x="0" y="0"/>
            <a:chExt cx="812800" cy="6985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4813" y="0"/>
              <a:ext cx="803175" cy="698500"/>
            </a:xfrm>
            <a:custGeom>
              <a:avLst/>
              <a:gdLst/>
              <a:ahLst/>
              <a:cxnLst/>
              <a:rect r="r" b="b" t="t" l="l"/>
              <a:pathLst>
                <a:path h="698500" w="803175">
                  <a:moveTo>
                    <a:pt x="795383" y="370912"/>
                  </a:moveTo>
                  <a:lnTo>
                    <a:pt x="617391" y="676838"/>
                  </a:lnTo>
                  <a:cubicBezTo>
                    <a:pt x="609587" y="690249"/>
                    <a:pt x="595241" y="698500"/>
                    <a:pt x="579725" y="698500"/>
                  </a:cubicBezTo>
                  <a:lnTo>
                    <a:pt x="223449" y="698500"/>
                  </a:lnTo>
                  <a:cubicBezTo>
                    <a:pt x="207933" y="698500"/>
                    <a:pt x="193587" y="690249"/>
                    <a:pt x="185783" y="676838"/>
                  </a:cubicBezTo>
                  <a:lnTo>
                    <a:pt x="7791" y="370912"/>
                  </a:lnTo>
                  <a:cubicBezTo>
                    <a:pt x="0" y="357522"/>
                    <a:pt x="0" y="340978"/>
                    <a:pt x="7791" y="327588"/>
                  </a:cubicBezTo>
                  <a:lnTo>
                    <a:pt x="185783" y="21662"/>
                  </a:lnTo>
                  <a:cubicBezTo>
                    <a:pt x="193587" y="8251"/>
                    <a:pt x="207933" y="0"/>
                    <a:pt x="223449" y="0"/>
                  </a:cubicBezTo>
                  <a:lnTo>
                    <a:pt x="579725" y="0"/>
                  </a:lnTo>
                  <a:cubicBezTo>
                    <a:pt x="595241" y="0"/>
                    <a:pt x="609587" y="8251"/>
                    <a:pt x="617391" y="21662"/>
                  </a:cubicBezTo>
                  <a:lnTo>
                    <a:pt x="795383" y="327588"/>
                  </a:lnTo>
                  <a:cubicBezTo>
                    <a:pt x="803174" y="340978"/>
                    <a:pt x="803174" y="357522"/>
                    <a:pt x="795383" y="370912"/>
                  </a:cubicBezTo>
                  <a:close/>
                </a:path>
              </a:pathLst>
            </a:custGeom>
            <a:solidFill>
              <a:srgbClr val="F48924"/>
            </a:solidFill>
            <a:ln cap="rnd">
              <a:noFill/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true" rot="0">
            <a:off x="9562753" y="9915789"/>
            <a:ext cx="3759752" cy="3332081"/>
          </a:xfrm>
          <a:custGeom>
            <a:avLst/>
            <a:gdLst/>
            <a:ahLst/>
            <a:cxnLst/>
            <a:rect r="r" b="b" t="t" l="l"/>
            <a:pathLst>
              <a:path h="3332081" w="3759752">
                <a:moveTo>
                  <a:pt x="0" y="3332081"/>
                </a:moveTo>
                <a:lnTo>
                  <a:pt x="3759752" y="3332081"/>
                </a:lnTo>
                <a:lnTo>
                  <a:pt x="3759752" y="0"/>
                </a:lnTo>
                <a:lnTo>
                  <a:pt x="0" y="0"/>
                </a:lnTo>
                <a:lnTo>
                  <a:pt x="0" y="3332081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7038415" y="3810817"/>
            <a:ext cx="3389686" cy="2665365"/>
            <a:chOff x="0" y="0"/>
            <a:chExt cx="696717" cy="5478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8289" y="0"/>
              <a:ext cx="680138" cy="547840"/>
            </a:xfrm>
            <a:custGeom>
              <a:avLst/>
              <a:gdLst/>
              <a:ahLst/>
              <a:cxnLst/>
              <a:rect r="r" b="b" t="t" l="l"/>
              <a:pathLst>
                <a:path h="547840" w="680138">
                  <a:moveTo>
                    <a:pt x="668016" y="301435"/>
                  </a:moveTo>
                  <a:lnTo>
                    <a:pt x="505639" y="520325"/>
                  </a:lnTo>
                  <a:cubicBezTo>
                    <a:pt x="492799" y="537634"/>
                    <a:pt x="472520" y="547840"/>
                    <a:pt x="450968" y="547840"/>
                  </a:cubicBezTo>
                  <a:lnTo>
                    <a:pt x="229170" y="547840"/>
                  </a:lnTo>
                  <a:cubicBezTo>
                    <a:pt x="207619" y="547840"/>
                    <a:pt x="187340" y="537634"/>
                    <a:pt x="174500" y="520325"/>
                  </a:cubicBezTo>
                  <a:lnTo>
                    <a:pt x="12122" y="301435"/>
                  </a:lnTo>
                  <a:cubicBezTo>
                    <a:pt x="0" y="285094"/>
                    <a:pt x="0" y="262745"/>
                    <a:pt x="12122" y="246405"/>
                  </a:cubicBezTo>
                  <a:lnTo>
                    <a:pt x="174500" y="27515"/>
                  </a:lnTo>
                  <a:cubicBezTo>
                    <a:pt x="187340" y="10206"/>
                    <a:pt x="207619" y="0"/>
                    <a:pt x="229170" y="0"/>
                  </a:cubicBezTo>
                  <a:lnTo>
                    <a:pt x="450968" y="0"/>
                  </a:lnTo>
                  <a:cubicBezTo>
                    <a:pt x="472520" y="0"/>
                    <a:pt x="492799" y="10206"/>
                    <a:pt x="505639" y="27515"/>
                  </a:cubicBezTo>
                  <a:lnTo>
                    <a:pt x="668016" y="246405"/>
                  </a:lnTo>
                  <a:cubicBezTo>
                    <a:pt x="680138" y="262745"/>
                    <a:pt x="680138" y="285094"/>
                    <a:pt x="668016" y="301435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7353578">
            <a:off x="1207125" y="8414815"/>
            <a:ext cx="6279545" cy="1610757"/>
          </a:xfrm>
          <a:custGeom>
            <a:avLst/>
            <a:gdLst/>
            <a:ahLst/>
            <a:cxnLst/>
            <a:rect r="r" b="b" t="t" l="l"/>
            <a:pathLst>
              <a:path h="1610757" w="6279545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</a:blip>
            <a:stretch>
              <a:fillRect l="0" t="-1167" r="0" b="-1167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978345" y="6920033"/>
            <a:ext cx="3730241" cy="3205676"/>
            <a:chOff x="0" y="0"/>
            <a:chExt cx="812800" cy="6985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3587" y="0"/>
              <a:ext cx="805626" cy="698500"/>
            </a:xfrm>
            <a:custGeom>
              <a:avLst/>
              <a:gdLst/>
              <a:ahLst/>
              <a:cxnLst/>
              <a:rect r="r" b="b" t="t" l="l"/>
              <a:pathLst>
                <a:path h="698500" w="805626">
                  <a:moveTo>
                    <a:pt x="799819" y="365395"/>
                  </a:moveTo>
                  <a:lnTo>
                    <a:pt x="615407" y="682355"/>
                  </a:lnTo>
                  <a:cubicBezTo>
                    <a:pt x="609591" y="692351"/>
                    <a:pt x="598899" y="698500"/>
                    <a:pt x="587334" y="698500"/>
                  </a:cubicBezTo>
                  <a:lnTo>
                    <a:pt x="218292" y="698500"/>
                  </a:lnTo>
                  <a:cubicBezTo>
                    <a:pt x="206727" y="698500"/>
                    <a:pt x="196035" y="692351"/>
                    <a:pt x="190219" y="682355"/>
                  </a:cubicBezTo>
                  <a:lnTo>
                    <a:pt x="5807" y="365395"/>
                  </a:lnTo>
                  <a:cubicBezTo>
                    <a:pt x="0" y="355415"/>
                    <a:pt x="0" y="343085"/>
                    <a:pt x="5807" y="333105"/>
                  </a:cubicBezTo>
                  <a:lnTo>
                    <a:pt x="190219" y="16145"/>
                  </a:lnTo>
                  <a:cubicBezTo>
                    <a:pt x="196035" y="6149"/>
                    <a:pt x="206727" y="0"/>
                    <a:pt x="218292" y="0"/>
                  </a:cubicBezTo>
                  <a:lnTo>
                    <a:pt x="587334" y="0"/>
                  </a:lnTo>
                  <a:cubicBezTo>
                    <a:pt x="598899" y="0"/>
                    <a:pt x="609591" y="6149"/>
                    <a:pt x="615407" y="16145"/>
                  </a:cubicBezTo>
                  <a:lnTo>
                    <a:pt x="799819" y="333105"/>
                  </a:lnTo>
                  <a:cubicBezTo>
                    <a:pt x="805626" y="343085"/>
                    <a:pt x="805626" y="355415"/>
                    <a:pt x="799819" y="36539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-4451356" y="2283375"/>
            <a:ext cx="10159941" cy="8731199"/>
            <a:chOff x="0" y="0"/>
            <a:chExt cx="812800" cy="6985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5268" y="0"/>
              <a:ext cx="802265" cy="698500"/>
            </a:xfrm>
            <a:custGeom>
              <a:avLst/>
              <a:gdLst/>
              <a:ahLst/>
              <a:cxnLst/>
              <a:rect r="r" b="b" t="t" l="l"/>
              <a:pathLst>
                <a:path h="698500" w="802265">
                  <a:moveTo>
                    <a:pt x="793737" y="372961"/>
                  </a:moveTo>
                  <a:lnTo>
                    <a:pt x="618127" y="674789"/>
                  </a:lnTo>
                  <a:cubicBezTo>
                    <a:pt x="609586" y="689469"/>
                    <a:pt x="593884" y="698500"/>
                    <a:pt x="576900" y="698500"/>
                  </a:cubicBezTo>
                  <a:lnTo>
                    <a:pt x="225364" y="698500"/>
                  </a:lnTo>
                  <a:cubicBezTo>
                    <a:pt x="208380" y="698500"/>
                    <a:pt x="192678" y="689469"/>
                    <a:pt x="184137" y="674789"/>
                  </a:cubicBezTo>
                  <a:lnTo>
                    <a:pt x="8527" y="372961"/>
                  </a:lnTo>
                  <a:cubicBezTo>
                    <a:pt x="0" y="358304"/>
                    <a:pt x="0" y="340196"/>
                    <a:pt x="8527" y="325539"/>
                  </a:cubicBezTo>
                  <a:lnTo>
                    <a:pt x="184137" y="23711"/>
                  </a:lnTo>
                  <a:cubicBezTo>
                    <a:pt x="192678" y="9031"/>
                    <a:pt x="208380" y="0"/>
                    <a:pt x="225364" y="0"/>
                  </a:cubicBezTo>
                  <a:lnTo>
                    <a:pt x="576900" y="0"/>
                  </a:lnTo>
                  <a:cubicBezTo>
                    <a:pt x="593884" y="0"/>
                    <a:pt x="609586" y="9031"/>
                    <a:pt x="618127" y="23711"/>
                  </a:cubicBezTo>
                  <a:lnTo>
                    <a:pt x="793737" y="325539"/>
                  </a:lnTo>
                  <a:cubicBezTo>
                    <a:pt x="802264" y="340196"/>
                    <a:pt x="802264" y="358304"/>
                    <a:pt x="793737" y="372961"/>
                  </a:cubicBezTo>
                  <a:close/>
                </a:path>
              </a:pathLst>
            </a:custGeom>
            <a:blipFill>
              <a:blip r:embed="rId6"/>
              <a:stretch>
                <a:fillRect l="-32163" t="0" r="-15881" b="0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name="TextBox 16" id="16"/>
          <p:cNvSpPr txBox="true"/>
          <p:nvPr/>
        </p:nvSpPr>
        <p:spPr>
          <a:xfrm rot="0">
            <a:off x="5708585" y="1644544"/>
            <a:ext cx="7494335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true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INTRODUCTION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1442629" y="-6228230"/>
            <a:ext cx="10502929" cy="9025955"/>
            <a:chOff x="0" y="0"/>
            <a:chExt cx="812800" cy="6985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4813" y="0"/>
              <a:ext cx="803175" cy="698500"/>
            </a:xfrm>
            <a:custGeom>
              <a:avLst/>
              <a:gdLst/>
              <a:ahLst/>
              <a:cxnLst/>
              <a:rect r="r" b="b" t="t" l="l"/>
              <a:pathLst>
                <a:path h="698500" w="803175">
                  <a:moveTo>
                    <a:pt x="795383" y="370912"/>
                  </a:moveTo>
                  <a:lnTo>
                    <a:pt x="617391" y="676838"/>
                  </a:lnTo>
                  <a:cubicBezTo>
                    <a:pt x="609587" y="690249"/>
                    <a:pt x="595241" y="698500"/>
                    <a:pt x="579725" y="698500"/>
                  </a:cubicBezTo>
                  <a:lnTo>
                    <a:pt x="223449" y="698500"/>
                  </a:lnTo>
                  <a:cubicBezTo>
                    <a:pt x="207933" y="698500"/>
                    <a:pt x="193587" y="690249"/>
                    <a:pt x="185783" y="676838"/>
                  </a:cubicBezTo>
                  <a:lnTo>
                    <a:pt x="7791" y="370912"/>
                  </a:lnTo>
                  <a:cubicBezTo>
                    <a:pt x="0" y="357522"/>
                    <a:pt x="0" y="340978"/>
                    <a:pt x="7791" y="327588"/>
                  </a:cubicBezTo>
                  <a:lnTo>
                    <a:pt x="185783" y="21662"/>
                  </a:lnTo>
                  <a:cubicBezTo>
                    <a:pt x="193587" y="8251"/>
                    <a:pt x="207933" y="0"/>
                    <a:pt x="223449" y="0"/>
                  </a:cubicBezTo>
                  <a:lnTo>
                    <a:pt x="579725" y="0"/>
                  </a:lnTo>
                  <a:cubicBezTo>
                    <a:pt x="595241" y="0"/>
                    <a:pt x="609587" y="8251"/>
                    <a:pt x="617391" y="21662"/>
                  </a:cubicBezTo>
                  <a:lnTo>
                    <a:pt x="795383" y="327588"/>
                  </a:lnTo>
                  <a:cubicBezTo>
                    <a:pt x="803174" y="340978"/>
                    <a:pt x="803174" y="357522"/>
                    <a:pt x="795383" y="370912"/>
                  </a:cubicBezTo>
                  <a:close/>
                </a:path>
              </a:pathLst>
            </a:custGeom>
            <a:solidFill>
              <a:srgbClr val="16578D"/>
            </a:solidFill>
            <a:ln cap="rnd">
              <a:noFill/>
              <a:prstDash val="solid"/>
              <a:round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3573908" y="-4572618"/>
            <a:ext cx="8000049" cy="6875042"/>
            <a:chOff x="0" y="0"/>
            <a:chExt cx="812800" cy="6985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6318" y="0"/>
              <a:ext cx="800164" cy="698500"/>
            </a:xfrm>
            <a:custGeom>
              <a:avLst/>
              <a:gdLst/>
              <a:ahLst/>
              <a:cxnLst/>
              <a:rect r="r" b="b" t="t" l="l"/>
              <a:pathLst>
                <a:path h="698500" w="800164">
                  <a:moveTo>
                    <a:pt x="789935" y="377690"/>
                  </a:moveTo>
                  <a:lnTo>
                    <a:pt x="619829" y="670060"/>
                  </a:lnTo>
                  <a:cubicBezTo>
                    <a:pt x="609584" y="687668"/>
                    <a:pt x="590750" y="698500"/>
                    <a:pt x="570379" y="698500"/>
                  </a:cubicBezTo>
                  <a:lnTo>
                    <a:pt x="229785" y="698500"/>
                  </a:lnTo>
                  <a:cubicBezTo>
                    <a:pt x="209414" y="698500"/>
                    <a:pt x="190580" y="687668"/>
                    <a:pt x="180335" y="670060"/>
                  </a:cubicBezTo>
                  <a:lnTo>
                    <a:pt x="10229" y="377690"/>
                  </a:lnTo>
                  <a:cubicBezTo>
                    <a:pt x="0" y="360109"/>
                    <a:pt x="0" y="338391"/>
                    <a:pt x="10229" y="320810"/>
                  </a:cubicBezTo>
                  <a:lnTo>
                    <a:pt x="180335" y="28440"/>
                  </a:lnTo>
                  <a:cubicBezTo>
                    <a:pt x="190580" y="10832"/>
                    <a:pt x="209414" y="0"/>
                    <a:pt x="229785" y="0"/>
                  </a:cubicBezTo>
                  <a:lnTo>
                    <a:pt x="570379" y="0"/>
                  </a:lnTo>
                  <a:cubicBezTo>
                    <a:pt x="590750" y="0"/>
                    <a:pt x="609584" y="10832"/>
                    <a:pt x="619829" y="28440"/>
                  </a:cubicBezTo>
                  <a:lnTo>
                    <a:pt x="789935" y="320810"/>
                  </a:lnTo>
                  <a:cubicBezTo>
                    <a:pt x="800164" y="338391"/>
                    <a:pt x="800164" y="360109"/>
                    <a:pt x="789935" y="377690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5925325" y="-35819"/>
            <a:ext cx="3297214" cy="2833543"/>
            <a:chOff x="0" y="0"/>
            <a:chExt cx="812800" cy="6985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4058" y="0"/>
              <a:ext cx="804684" cy="698500"/>
            </a:xfrm>
            <a:custGeom>
              <a:avLst/>
              <a:gdLst/>
              <a:ahLst/>
              <a:cxnLst/>
              <a:rect r="r" b="b" t="t" l="l"/>
              <a:pathLst>
                <a:path h="698500" w="804684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-988600" y="-658846"/>
            <a:ext cx="2966944" cy="2570115"/>
          </a:xfrm>
          <a:custGeom>
            <a:avLst/>
            <a:gdLst/>
            <a:ahLst/>
            <a:cxnLst/>
            <a:rect r="r" b="b" t="t" l="l"/>
            <a:pathLst>
              <a:path h="2570115" w="2966944">
                <a:moveTo>
                  <a:pt x="0" y="0"/>
                </a:moveTo>
                <a:lnTo>
                  <a:pt x="2966945" y="0"/>
                </a:lnTo>
                <a:lnTo>
                  <a:pt x="2966945" y="2570115"/>
                </a:lnTo>
                <a:lnTo>
                  <a:pt x="0" y="25701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-675504" y="10059862"/>
            <a:ext cx="1351009" cy="454277"/>
          </a:xfrm>
          <a:custGeom>
            <a:avLst/>
            <a:gdLst/>
            <a:ahLst/>
            <a:cxnLst/>
            <a:rect r="r" b="b" t="t" l="l"/>
            <a:pathLst>
              <a:path h="454277" w="1351009">
                <a:moveTo>
                  <a:pt x="0" y="0"/>
                </a:moveTo>
                <a:lnTo>
                  <a:pt x="1351008" y="0"/>
                </a:lnTo>
                <a:lnTo>
                  <a:pt x="1351008" y="454276"/>
                </a:lnTo>
                <a:lnTo>
                  <a:pt x="0" y="4542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3573908" y="-444369"/>
            <a:ext cx="1177504" cy="797759"/>
          </a:xfrm>
          <a:custGeom>
            <a:avLst/>
            <a:gdLst/>
            <a:ahLst/>
            <a:cxnLst/>
            <a:rect r="r" b="b" t="t" l="l"/>
            <a:pathLst>
              <a:path h="797759" w="1177504">
                <a:moveTo>
                  <a:pt x="0" y="0"/>
                </a:moveTo>
                <a:lnTo>
                  <a:pt x="1177504" y="0"/>
                </a:lnTo>
                <a:lnTo>
                  <a:pt x="1177504" y="797760"/>
                </a:lnTo>
                <a:lnTo>
                  <a:pt x="0" y="7977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10800000">
            <a:off x="-308460" y="-758506"/>
            <a:ext cx="2164275" cy="1111896"/>
          </a:xfrm>
          <a:custGeom>
            <a:avLst/>
            <a:gdLst/>
            <a:ahLst/>
            <a:cxnLst/>
            <a:rect r="r" b="b" t="t" l="l"/>
            <a:pathLst>
              <a:path h="1111896" w="2164275">
                <a:moveTo>
                  <a:pt x="0" y="0"/>
                </a:moveTo>
                <a:lnTo>
                  <a:pt x="2164275" y="0"/>
                </a:lnTo>
                <a:lnTo>
                  <a:pt x="2164275" y="1111897"/>
                </a:lnTo>
                <a:lnTo>
                  <a:pt x="0" y="11118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true" rot="-10800000">
            <a:off x="16553467" y="9975766"/>
            <a:ext cx="2164275" cy="1111896"/>
          </a:xfrm>
          <a:custGeom>
            <a:avLst/>
            <a:gdLst/>
            <a:ahLst/>
            <a:cxnLst/>
            <a:rect r="r" b="b" t="t" l="l"/>
            <a:pathLst>
              <a:path h="1111896" w="2164275">
                <a:moveTo>
                  <a:pt x="0" y="1111896"/>
                </a:moveTo>
                <a:lnTo>
                  <a:pt x="2164275" y="1111896"/>
                </a:lnTo>
                <a:lnTo>
                  <a:pt x="2164275" y="0"/>
                </a:lnTo>
                <a:lnTo>
                  <a:pt x="0" y="0"/>
                </a:lnTo>
                <a:lnTo>
                  <a:pt x="0" y="1111896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7469049" y="3171825"/>
            <a:ext cx="9255868" cy="3599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true">
                <a:solidFill>
                  <a:srgbClr val="F48924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SKY ERP GST PLUS</a:t>
            </a:r>
            <a:r>
              <a:rPr lang="en-US" sz="23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is a comprehensive Inventory  management &amp; GST compliance software developed by Everex Infotech. </a:t>
            </a:r>
          </a:p>
          <a:p>
            <a:pPr algn="l">
              <a:lnSpc>
                <a:spcPts val="3220"/>
              </a:lnSpc>
            </a:pP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It enables organizations to </a:t>
            </a:r>
            <a:r>
              <a:rPr lang="en-US" sz="2300" b="true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ensure GST compliance, manage inventory, process orders, plan material resourcing and track job work</a:t>
            </a:r>
            <a:r>
              <a:rPr lang="en-US" sz="23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, seamlessly. </a:t>
            </a:r>
          </a:p>
          <a:p>
            <a:pPr algn="l">
              <a:lnSpc>
                <a:spcPts val="3220"/>
              </a:lnSpc>
            </a:pP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The software helps businesses streamline their operations from </a:t>
            </a:r>
            <a:r>
              <a:rPr lang="en-US" sz="2300" b="true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purchase to sales</a:t>
            </a:r>
            <a:r>
              <a:rPr lang="en-US" sz="23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, including GST returns.</a:t>
            </a:r>
          </a:p>
        </p:txBody>
      </p:sp>
      <p:sp>
        <p:nvSpPr>
          <p:cNvPr name="Freeform 32" id="32"/>
          <p:cNvSpPr/>
          <p:nvPr/>
        </p:nvSpPr>
        <p:spPr>
          <a:xfrm flipH="false" flipV="false" rot="0">
            <a:off x="7103636" y="7324653"/>
            <a:ext cx="398792" cy="374139"/>
          </a:xfrm>
          <a:custGeom>
            <a:avLst/>
            <a:gdLst/>
            <a:ahLst/>
            <a:cxnLst/>
            <a:rect r="r" b="b" t="t" l="l"/>
            <a:pathLst>
              <a:path h="374139" w="398792">
                <a:moveTo>
                  <a:pt x="0" y="0"/>
                </a:moveTo>
                <a:lnTo>
                  <a:pt x="398792" y="0"/>
                </a:lnTo>
                <a:lnTo>
                  <a:pt x="398792" y="374139"/>
                </a:lnTo>
                <a:lnTo>
                  <a:pt x="0" y="37413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7546855" y="7124628"/>
            <a:ext cx="4090541" cy="3963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510"/>
              </a:lnSpc>
            </a:pPr>
            <a:r>
              <a:rPr lang="en-US" sz="2200" strike="noStrike" u="none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Ensure GST Compliance</a:t>
            </a:r>
          </a:p>
          <a:p>
            <a:pPr algn="l" marL="0" indent="0" lvl="0">
              <a:lnSpc>
                <a:spcPts val="4510"/>
              </a:lnSpc>
            </a:pPr>
            <a:r>
              <a:rPr lang="en-US" sz="2200" strike="noStrike" u="none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Streamline Financial Processes</a:t>
            </a:r>
          </a:p>
          <a:p>
            <a:pPr algn="l" marL="0" indent="0" lvl="0">
              <a:lnSpc>
                <a:spcPts val="4510"/>
              </a:lnSpc>
            </a:pPr>
            <a:r>
              <a:rPr lang="en-US" sz="2200" strike="noStrike" u="none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Improve Operational Efficiency</a:t>
            </a:r>
          </a:p>
          <a:p>
            <a:pPr algn="l" marL="0" indent="0" lvl="0">
              <a:lnSpc>
                <a:spcPts val="4510"/>
              </a:lnSpc>
            </a:pPr>
            <a:r>
              <a:rPr lang="en-US" sz="2200" strike="noStrike" u="none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Enhance Data Accuracy</a:t>
            </a:r>
          </a:p>
          <a:p>
            <a:pPr algn="l" marL="0" indent="0" lvl="0">
              <a:lnSpc>
                <a:spcPts val="4510"/>
              </a:lnSpc>
            </a:pPr>
          </a:p>
          <a:p>
            <a:pPr algn="l" marL="0" indent="0" lvl="0">
              <a:lnSpc>
                <a:spcPts val="4510"/>
              </a:lnSpc>
            </a:pPr>
            <a:r>
              <a:rPr lang="en-US" sz="2200" strike="noStrike" u="none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</a:p>
          <a:p>
            <a:pPr algn="l" marL="0" indent="0" lvl="0">
              <a:lnSpc>
                <a:spcPts val="4510"/>
              </a:lnSpc>
            </a:pPr>
            <a:r>
              <a:rPr lang="en-US" sz="2200" strike="noStrike" u="none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2502913" y="7135053"/>
            <a:ext cx="5620345" cy="22485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510"/>
              </a:lnSpc>
              <a:spcBef>
                <a:spcPct val="0"/>
              </a:spcBef>
            </a:pPr>
            <a:r>
              <a:rPr lang="en-US" sz="2200" strike="noStrike" u="none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Enable Informed Decision-Making</a:t>
            </a:r>
          </a:p>
          <a:p>
            <a:pPr algn="l" marL="0" indent="0" lvl="0">
              <a:lnSpc>
                <a:spcPts val="4510"/>
              </a:lnSpc>
              <a:spcBef>
                <a:spcPct val="0"/>
              </a:spcBef>
            </a:pPr>
            <a:r>
              <a:rPr lang="en-US" sz="2200" strike="noStrike" u="none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Optimize Resource Utilization</a:t>
            </a:r>
          </a:p>
          <a:p>
            <a:pPr algn="l" marL="0" indent="0" lvl="0">
              <a:lnSpc>
                <a:spcPts val="4510"/>
              </a:lnSpc>
              <a:spcBef>
                <a:spcPct val="0"/>
              </a:spcBef>
            </a:pPr>
            <a:r>
              <a:rPr lang="en-US" sz="2200" strike="noStrike" u="none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Improve Collaboration Across Departments</a:t>
            </a:r>
          </a:p>
          <a:p>
            <a:pPr algn="l" marL="0" indent="0" lvl="0">
              <a:lnSpc>
                <a:spcPts val="4510"/>
              </a:lnSpc>
              <a:spcBef>
                <a:spcPct val="0"/>
              </a:spcBef>
            </a:pPr>
            <a:r>
              <a:rPr lang="en-US" sz="2200" strike="noStrike" u="none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Scalable for Business Growth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7103636" y="7864179"/>
            <a:ext cx="398792" cy="374139"/>
          </a:xfrm>
          <a:custGeom>
            <a:avLst/>
            <a:gdLst/>
            <a:ahLst/>
            <a:cxnLst/>
            <a:rect r="r" b="b" t="t" l="l"/>
            <a:pathLst>
              <a:path h="374139" w="398792">
                <a:moveTo>
                  <a:pt x="0" y="0"/>
                </a:moveTo>
                <a:lnTo>
                  <a:pt x="398792" y="0"/>
                </a:lnTo>
                <a:lnTo>
                  <a:pt x="398792" y="374139"/>
                </a:lnTo>
                <a:lnTo>
                  <a:pt x="0" y="37413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7059209" y="8400243"/>
            <a:ext cx="398792" cy="374139"/>
          </a:xfrm>
          <a:custGeom>
            <a:avLst/>
            <a:gdLst/>
            <a:ahLst/>
            <a:cxnLst/>
            <a:rect r="r" b="b" t="t" l="l"/>
            <a:pathLst>
              <a:path h="374139" w="398792">
                <a:moveTo>
                  <a:pt x="0" y="0"/>
                </a:moveTo>
                <a:lnTo>
                  <a:pt x="398792" y="0"/>
                </a:lnTo>
                <a:lnTo>
                  <a:pt x="398792" y="374139"/>
                </a:lnTo>
                <a:lnTo>
                  <a:pt x="0" y="37413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6999933" y="9009448"/>
            <a:ext cx="398792" cy="374139"/>
          </a:xfrm>
          <a:custGeom>
            <a:avLst/>
            <a:gdLst/>
            <a:ahLst/>
            <a:cxnLst/>
            <a:rect r="r" b="b" t="t" l="l"/>
            <a:pathLst>
              <a:path h="374139" w="398792">
                <a:moveTo>
                  <a:pt x="0" y="0"/>
                </a:moveTo>
                <a:lnTo>
                  <a:pt x="398792" y="0"/>
                </a:lnTo>
                <a:lnTo>
                  <a:pt x="398792" y="374139"/>
                </a:lnTo>
                <a:lnTo>
                  <a:pt x="0" y="37413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2027921" y="7324653"/>
            <a:ext cx="398792" cy="374139"/>
          </a:xfrm>
          <a:custGeom>
            <a:avLst/>
            <a:gdLst/>
            <a:ahLst/>
            <a:cxnLst/>
            <a:rect r="r" b="b" t="t" l="l"/>
            <a:pathLst>
              <a:path h="374139" w="398792">
                <a:moveTo>
                  <a:pt x="0" y="0"/>
                </a:moveTo>
                <a:lnTo>
                  <a:pt x="398792" y="0"/>
                </a:lnTo>
                <a:lnTo>
                  <a:pt x="398792" y="374139"/>
                </a:lnTo>
                <a:lnTo>
                  <a:pt x="0" y="37413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2027921" y="7864179"/>
            <a:ext cx="398792" cy="374139"/>
          </a:xfrm>
          <a:custGeom>
            <a:avLst/>
            <a:gdLst/>
            <a:ahLst/>
            <a:cxnLst/>
            <a:rect r="r" b="b" t="t" l="l"/>
            <a:pathLst>
              <a:path h="374139" w="398792">
                <a:moveTo>
                  <a:pt x="0" y="0"/>
                </a:moveTo>
                <a:lnTo>
                  <a:pt x="398792" y="0"/>
                </a:lnTo>
                <a:lnTo>
                  <a:pt x="398792" y="374139"/>
                </a:lnTo>
                <a:lnTo>
                  <a:pt x="0" y="37413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2027921" y="8400243"/>
            <a:ext cx="398792" cy="374139"/>
          </a:xfrm>
          <a:custGeom>
            <a:avLst/>
            <a:gdLst/>
            <a:ahLst/>
            <a:cxnLst/>
            <a:rect r="r" b="b" t="t" l="l"/>
            <a:pathLst>
              <a:path h="374139" w="398792">
                <a:moveTo>
                  <a:pt x="0" y="0"/>
                </a:moveTo>
                <a:lnTo>
                  <a:pt x="398792" y="0"/>
                </a:lnTo>
                <a:lnTo>
                  <a:pt x="398792" y="374139"/>
                </a:lnTo>
                <a:lnTo>
                  <a:pt x="0" y="37413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12027921" y="8973748"/>
            <a:ext cx="398792" cy="374139"/>
          </a:xfrm>
          <a:custGeom>
            <a:avLst/>
            <a:gdLst/>
            <a:ahLst/>
            <a:cxnLst/>
            <a:rect r="r" b="b" t="t" l="l"/>
            <a:pathLst>
              <a:path h="374139" w="398792">
                <a:moveTo>
                  <a:pt x="0" y="0"/>
                </a:moveTo>
                <a:lnTo>
                  <a:pt x="398792" y="0"/>
                </a:lnTo>
                <a:lnTo>
                  <a:pt x="398792" y="374139"/>
                </a:lnTo>
                <a:lnTo>
                  <a:pt x="0" y="37413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1028700" y="1996232"/>
          <a:ext cx="14625012" cy="7975783"/>
        </p:xfrm>
        <a:graphic>
          <a:graphicData uri="http://schemas.openxmlformats.org/drawingml/2006/table">
            <a:tbl>
              <a:tblPr/>
              <a:tblGrid>
                <a:gridCol w="4802472"/>
                <a:gridCol w="4802472"/>
                <a:gridCol w="5020068"/>
              </a:tblGrid>
              <a:tr h="90978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 b="true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Challenges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 b="true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Solutions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8924"/>
                    </a:solidFill>
                  </a:tcPr>
                </a:tc>
              </a:tr>
              <a:tr h="112206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GST Compliance Management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Keeping up with frequent tax updates and filing returns accurately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Automate tax calculations, return filing, and compliance reports to avoid penalties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2206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Inventory Management &amp; Tracking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Difficulty in tracking real-time stock levels, leading to overstock or stockouts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Real-time inventory tracking, alerts for low stock, &amp; purchase order management 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2206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Order Processing Efficiency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Manual processing of orders can lead to delays and errors.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Automated sales &amp; purchase order speeds up order fulfilment and reduces errors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2206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Managing Job Work Outsourcing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Complex tracking of material sent for job work orders with external vendors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Job work management tools track order progress, completion, and materials used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2206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Document Handling &amp; Compliance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Losing important documents and failing to adhere to compliance requirements.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Centralized document storage &amp; easy retrieval ensures compliance 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5565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Financial Reporting &amp; Accounting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Inconsistent financial data leads to mismanagement of cash flow &amp; profit-loss reports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Integrated financial accounting system provides accurate financial reports, tax filings, and ledger management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name="Group 4" id="4"/>
          <p:cNvGrpSpPr/>
          <p:nvPr/>
        </p:nvGrpSpPr>
        <p:grpSpPr>
          <a:xfrm rot="0">
            <a:off x="11064094" y="-3016834"/>
            <a:ext cx="5436464" cy="4671961"/>
            <a:chOff x="0" y="0"/>
            <a:chExt cx="812800" cy="6985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9298" y="0"/>
              <a:ext cx="794205" cy="698500"/>
            </a:xfrm>
            <a:custGeom>
              <a:avLst/>
              <a:gdLst/>
              <a:ahLst/>
              <a:cxnLst/>
              <a:rect r="r" b="b" t="t" l="l"/>
              <a:pathLst>
                <a:path h="698500" w="794205">
                  <a:moveTo>
                    <a:pt x="779153" y="391100"/>
                  </a:moveTo>
                  <a:lnTo>
                    <a:pt x="624651" y="656650"/>
                  </a:lnTo>
                  <a:cubicBezTo>
                    <a:pt x="609576" y="682560"/>
                    <a:pt x="581860" y="698500"/>
                    <a:pt x="551884" y="698500"/>
                  </a:cubicBezTo>
                  <a:lnTo>
                    <a:pt x="242320" y="698500"/>
                  </a:lnTo>
                  <a:cubicBezTo>
                    <a:pt x="212344" y="698500"/>
                    <a:pt x="184628" y="682560"/>
                    <a:pt x="169553" y="656650"/>
                  </a:cubicBezTo>
                  <a:lnTo>
                    <a:pt x="15051" y="391100"/>
                  </a:lnTo>
                  <a:cubicBezTo>
                    <a:pt x="0" y="365230"/>
                    <a:pt x="0" y="333270"/>
                    <a:pt x="15051" y="307400"/>
                  </a:cubicBezTo>
                  <a:lnTo>
                    <a:pt x="169553" y="41850"/>
                  </a:lnTo>
                  <a:cubicBezTo>
                    <a:pt x="184628" y="15940"/>
                    <a:pt x="212344" y="0"/>
                    <a:pt x="242320" y="0"/>
                  </a:cubicBezTo>
                  <a:lnTo>
                    <a:pt x="551884" y="0"/>
                  </a:lnTo>
                  <a:cubicBezTo>
                    <a:pt x="581860" y="0"/>
                    <a:pt x="609576" y="15940"/>
                    <a:pt x="624651" y="41850"/>
                  </a:cubicBezTo>
                  <a:lnTo>
                    <a:pt x="779153" y="307400"/>
                  </a:lnTo>
                  <a:cubicBezTo>
                    <a:pt x="794204" y="333270"/>
                    <a:pt x="794204" y="365230"/>
                    <a:pt x="779153" y="391100"/>
                  </a:cubicBezTo>
                  <a:close/>
                </a:path>
              </a:pathLst>
            </a:custGeom>
            <a:solidFill>
              <a:srgbClr val="F48924"/>
            </a:solidFill>
            <a:ln cap="rnd">
              <a:noFill/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3782326" y="-202558"/>
            <a:ext cx="11341957" cy="6781109"/>
            <a:chOff x="0" y="0"/>
            <a:chExt cx="595880" cy="35626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95880" cy="356264"/>
            </a:xfrm>
            <a:custGeom>
              <a:avLst/>
              <a:gdLst/>
              <a:ahLst/>
              <a:cxnLst/>
              <a:rect r="r" b="b" t="t" l="l"/>
              <a:pathLst>
                <a:path h="356264" w="595880">
                  <a:moveTo>
                    <a:pt x="392680" y="0"/>
                  </a:moveTo>
                  <a:lnTo>
                    <a:pt x="0" y="0"/>
                  </a:lnTo>
                  <a:lnTo>
                    <a:pt x="203200" y="356264"/>
                  </a:lnTo>
                  <a:lnTo>
                    <a:pt x="595880" y="356264"/>
                  </a:lnTo>
                  <a:lnTo>
                    <a:pt x="392680" y="0"/>
                  </a:lnTo>
                  <a:close/>
                </a:path>
              </a:pathLst>
            </a:custGeom>
            <a:blipFill>
              <a:blip r:embed="rId3"/>
              <a:stretch>
                <a:fillRect l="0" t="-5717" r="0" b="-5717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-1198207" y="-1056669"/>
            <a:ext cx="2407352" cy="2085369"/>
          </a:xfrm>
          <a:custGeom>
            <a:avLst/>
            <a:gdLst/>
            <a:ahLst/>
            <a:cxnLst/>
            <a:rect r="r" b="b" t="t" l="l"/>
            <a:pathLst>
              <a:path h="2085369" w="2407352">
                <a:moveTo>
                  <a:pt x="0" y="0"/>
                </a:moveTo>
                <a:lnTo>
                  <a:pt x="2407352" y="0"/>
                </a:lnTo>
                <a:lnTo>
                  <a:pt x="2407352" y="2085369"/>
                </a:lnTo>
                <a:lnTo>
                  <a:pt x="0" y="2085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5352473" y="5754783"/>
            <a:ext cx="6920255" cy="5947094"/>
            <a:chOff x="0" y="0"/>
            <a:chExt cx="812800" cy="6985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7304" y="0"/>
              <a:ext cx="798192" cy="698500"/>
            </a:xfrm>
            <a:custGeom>
              <a:avLst/>
              <a:gdLst/>
              <a:ahLst/>
              <a:cxnLst/>
              <a:rect r="r" b="b" t="t" l="l"/>
              <a:pathLst>
                <a:path h="698500" w="798192">
                  <a:moveTo>
                    <a:pt x="786367" y="382127"/>
                  </a:moveTo>
                  <a:lnTo>
                    <a:pt x="621425" y="665623"/>
                  </a:lnTo>
                  <a:cubicBezTo>
                    <a:pt x="609582" y="685978"/>
                    <a:pt x="587809" y="698500"/>
                    <a:pt x="564259" y="698500"/>
                  </a:cubicBezTo>
                  <a:lnTo>
                    <a:pt x="233933" y="698500"/>
                  </a:lnTo>
                  <a:cubicBezTo>
                    <a:pt x="210383" y="698500"/>
                    <a:pt x="188610" y="685978"/>
                    <a:pt x="176767" y="665623"/>
                  </a:cubicBezTo>
                  <a:lnTo>
                    <a:pt x="11825" y="382127"/>
                  </a:lnTo>
                  <a:cubicBezTo>
                    <a:pt x="0" y="361804"/>
                    <a:pt x="0" y="336696"/>
                    <a:pt x="11825" y="316373"/>
                  </a:cubicBezTo>
                  <a:lnTo>
                    <a:pt x="176767" y="32877"/>
                  </a:lnTo>
                  <a:cubicBezTo>
                    <a:pt x="188610" y="12522"/>
                    <a:pt x="210383" y="0"/>
                    <a:pt x="233933" y="0"/>
                  </a:cubicBezTo>
                  <a:lnTo>
                    <a:pt x="564259" y="0"/>
                  </a:lnTo>
                  <a:cubicBezTo>
                    <a:pt x="587809" y="0"/>
                    <a:pt x="609582" y="12522"/>
                    <a:pt x="621425" y="32877"/>
                  </a:cubicBezTo>
                  <a:lnTo>
                    <a:pt x="786367" y="316373"/>
                  </a:lnTo>
                  <a:cubicBezTo>
                    <a:pt x="798192" y="336696"/>
                    <a:pt x="798192" y="361804"/>
                    <a:pt x="786367" y="382127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6156090" y="7841528"/>
            <a:ext cx="3297214" cy="2833543"/>
            <a:chOff x="0" y="0"/>
            <a:chExt cx="812800" cy="6985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4058" y="0"/>
              <a:ext cx="804684" cy="698500"/>
            </a:xfrm>
            <a:custGeom>
              <a:avLst/>
              <a:gdLst/>
              <a:ahLst/>
              <a:cxnLst/>
              <a:rect r="r" b="b" t="t" l="l"/>
              <a:pathLst>
                <a:path h="698500" w="804684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3064631" y="9966638"/>
            <a:ext cx="5377289" cy="480194"/>
            <a:chOff x="0" y="0"/>
            <a:chExt cx="1586687" cy="14169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586687" cy="141692"/>
            </a:xfrm>
            <a:custGeom>
              <a:avLst/>
              <a:gdLst/>
              <a:ahLst/>
              <a:cxnLst/>
              <a:rect r="r" b="b" t="t" l="l"/>
              <a:pathLst>
                <a:path h="141692" w="1586687">
                  <a:moveTo>
                    <a:pt x="70846" y="0"/>
                  </a:moveTo>
                  <a:lnTo>
                    <a:pt x="1515841" y="0"/>
                  </a:lnTo>
                  <a:cubicBezTo>
                    <a:pt x="1534631" y="0"/>
                    <a:pt x="1552651" y="7464"/>
                    <a:pt x="1565937" y="20750"/>
                  </a:cubicBezTo>
                  <a:cubicBezTo>
                    <a:pt x="1579223" y="34036"/>
                    <a:pt x="1586687" y="52056"/>
                    <a:pt x="1586687" y="70846"/>
                  </a:cubicBezTo>
                  <a:lnTo>
                    <a:pt x="1586687" y="70846"/>
                  </a:lnTo>
                  <a:cubicBezTo>
                    <a:pt x="1586687" y="109973"/>
                    <a:pt x="1554968" y="141692"/>
                    <a:pt x="1515841" y="141692"/>
                  </a:cubicBezTo>
                  <a:lnTo>
                    <a:pt x="70846" y="141692"/>
                  </a:lnTo>
                  <a:cubicBezTo>
                    <a:pt x="52056" y="141692"/>
                    <a:pt x="34036" y="134228"/>
                    <a:pt x="20750" y="120942"/>
                  </a:cubicBezTo>
                  <a:cubicBezTo>
                    <a:pt x="7464" y="107655"/>
                    <a:pt x="0" y="89635"/>
                    <a:pt x="0" y="70846"/>
                  </a:cubicBezTo>
                  <a:lnTo>
                    <a:pt x="0" y="70846"/>
                  </a:lnTo>
                  <a:cubicBezTo>
                    <a:pt x="0" y="52056"/>
                    <a:pt x="7464" y="34036"/>
                    <a:pt x="20750" y="20750"/>
                  </a:cubicBezTo>
                  <a:cubicBezTo>
                    <a:pt x="34036" y="7464"/>
                    <a:pt x="52056" y="0"/>
                    <a:pt x="70846" y="0"/>
                  </a:cubicBezTo>
                  <a:close/>
                </a:path>
              </a:pathLst>
            </a:custGeom>
            <a:solidFill>
              <a:srgbClr val="F48924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47625"/>
              <a:ext cx="1586687" cy="189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-2857752" y="9108498"/>
            <a:ext cx="5210521" cy="4477792"/>
            <a:chOff x="0" y="0"/>
            <a:chExt cx="812800" cy="6985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9701" y="0"/>
              <a:ext cx="793399" cy="698500"/>
            </a:xfrm>
            <a:custGeom>
              <a:avLst/>
              <a:gdLst/>
              <a:ahLst/>
              <a:cxnLst/>
              <a:rect r="r" b="b" t="t" l="l"/>
              <a:pathLst>
                <a:path h="698500" w="793399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-439462" y="9918990"/>
            <a:ext cx="3297214" cy="2833543"/>
            <a:chOff x="0" y="0"/>
            <a:chExt cx="812800" cy="6985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4058" y="0"/>
              <a:ext cx="804684" cy="698500"/>
            </a:xfrm>
            <a:custGeom>
              <a:avLst/>
              <a:gdLst/>
              <a:ahLst/>
              <a:cxnLst/>
              <a:rect r="r" b="b" t="t" l="l"/>
              <a:pathLst>
                <a:path h="698500" w="804684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48924"/>
              </a:solidFill>
              <a:prstDash val="solid"/>
              <a:miter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-477908" y="8728330"/>
            <a:ext cx="1059176" cy="681844"/>
          </a:xfrm>
          <a:custGeom>
            <a:avLst/>
            <a:gdLst/>
            <a:ahLst/>
            <a:cxnLst/>
            <a:rect r="r" b="b" t="t" l="l"/>
            <a:pathLst>
              <a:path h="681844" w="1059176">
                <a:moveTo>
                  <a:pt x="0" y="0"/>
                </a:moveTo>
                <a:lnTo>
                  <a:pt x="1059176" y="0"/>
                </a:lnTo>
                <a:lnTo>
                  <a:pt x="1059176" y="681844"/>
                </a:lnTo>
                <a:lnTo>
                  <a:pt x="0" y="6818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028700" y="712152"/>
            <a:ext cx="11316069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0"/>
              </a:lnSpc>
              <a:spcBef>
                <a:spcPct val="0"/>
              </a:spcBef>
            </a:pPr>
            <a:r>
              <a:rPr lang="en-US" b="true" sz="6000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CHALLENGES + SOLUTIONS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-10800000">
            <a:off x="-308460" y="-758506"/>
            <a:ext cx="2164275" cy="1111896"/>
          </a:xfrm>
          <a:custGeom>
            <a:avLst/>
            <a:gdLst/>
            <a:ahLst/>
            <a:cxnLst/>
            <a:rect r="r" b="b" t="t" l="l"/>
            <a:pathLst>
              <a:path h="1111896" w="2164275">
                <a:moveTo>
                  <a:pt x="0" y="0"/>
                </a:moveTo>
                <a:lnTo>
                  <a:pt x="2164275" y="0"/>
                </a:lnTo>
                <a:lnTo>
                  <a:pt x="2164275" y="1111897"/>
                </a:lnTo>
                <a:lnTo>
                  <a:pt x="0" y="11118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1028700" y="1996232"/>
          <a:ext cx="14625012" cy="7975783"/>
        </p:xfrm>
        <a:graphic>
          <a:graphicData uri="http://schemas.openxmlformats.org/drawingml/2006/table">
            <a:tbl>
              <a:tblPr/>
              <a:tblGrid>
                <a:gridCol w="4802472"/>
                <a:gridCol w="4802472"/>
                <a:gridCol w="5020068"/>
              </a:tblGrid>
              <a:tr h="90978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 b="true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Challenges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 b="true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Solutions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8924"/>
                    </a:solidFill>
                  </a:tcPr>
                </a:tc>
              </a:tr>
              <a:tr h="112206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Inconsistent Data across Departments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Inconsistent &amp; outdated information across different departments 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 Ensure all departments access the same r information, improving collaboration 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2206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Time Consuming Manual Data Entry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Manual data entry for transactions is time-consuming &amp; prone to human error.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Automate data entry, reducing manual errors and saving time.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2206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Difficulty in Tracking Material Usage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Unmonitored material usage can be complex &amp; lead to wastage or shortages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Track material usage at each stage, helping businesses monitor consumption 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2206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Lack of Detailed Reporting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Standard reports make it hard to get insights for decision-making.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 Offers detailed reports, so businesses can generate insights based on real-time data.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2206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Delays in GST Return Filing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Late or incorrect GST return filing can lead to penalties and compliance issues.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Automated GST return filing reminders ensure timely &amp; accurate filing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5565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Complex Financial Reconciliation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Reconciling financial transactions can be challenging and error-prone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243B55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 Seamless reconciliation features, integrating payments, taxes, and ledgers for accurate financial reporting</a:t>
                      </a:r>
                      <a:endParaRPr lang="en-US" sz="1100"/>
                    </a:p>
                  </a:txBody>
                  <a:tcPr marL="190206" marR="190206" marT="190206" marB="190206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name="Group 4" id="4"/>
          <p:cNvGrpSpPr/>
          <p:nvPr/>
        </p:nvGrpSpPr>
        <p:grpSpPr>
          <a:xfrm rot="0">
            <a:off x="11064094" y="-3016834"/>
            <a:ext cx="5436464" cy="4671961"/>
            <a:chOff x="0" y="0"/>
            <a:chExt cx="812800" cy="6985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9298" y="0"/>
              <a:ext cx="794205" cy="698500"/>
            </a:xfrm>
            <a:custGeom>
              <a:avLst/>
              <a:gdLst/>
              <a:ahLst/>
              <a:cxnLst/>
              <a:rect r="r" b="b" t="t" l="l"/>
              <a:pathLst>
                <a:path h="698500" w="794205">
                  <a:moveTo>
                    <a:pt x="779153" y="391100"/>
                  </a:moveTo>
                  <a:lnTo>
                    <a:pt x="624651" y="656650"/>
                  </a:lnTo>
                  <a:cubicBezTo>
                    <a:pt x="609576" y="682560"/>
                    <a:pt x="581860" y="698500"/>
                    <a:pt x="551884" y="698500"/>
                  </a:cubicBezTo>
                  <a:lnTo>
                    <a:pt x="242320" y="698500"/>
                  </a:lnTo>
                  <a:cubicBezTo>
                    <a:pt x="212344" y="698500"/>
                    <a:pt x="184628" y="682560"/>
                    <a:pt x="169553" y="656650"/>
                  </a:cubicBezTo>
                  <a:lnTo>
                    <a:pt x="15051" y="391100"/>
                  </a:lnTo>
                  <a:cubicBezTo>
                    <a:pt x="0" y="365230"/>
                    <a:pt x="0" y="333270"/>
                    <a:pt x="15051" y="307400"/>
                  </a:cubicBezTo>
                  <a:lnTo>
                    <a:pt x="169553" y="41850"/>
                  </a:lnTo>
                  <a:cubicBezTo>
                    <a:pt x="184628" y="15940"/>
                    <a:pt x="212344" y="0"/>
                    <a:pt x="242320" y="0"/>
                  </a:cubicBezTo>
                  <a:lnTo>
                    <a:pt x="551884" y="0"/>
                  </a:lnTo>
                  <a:cubicBezTo>
                    <a:pt x="581860" y="0"/>
                    <a:pt x="609576" y="15940"/>
                    <a:pt x="624651" y="41850"/>
                  </a:cubicBezTo>
                  <a:lnTo>
                    <a:pt x="779153" y="307400"/>
                  </a:lnTo>
                  <a:cubicBezTo>
                    <a:pt x="794204" y="333270"/>
                    <a:pt x="794204" y="365230"/>
                    <a:pt x="779153" y="391100"/>
                  </a:cubicBezTo>
                  <a:close/>
                </a:path>
              </a:pathLst>
            </a:custGeom>
            <a:solidFill>
              <a:srgbClr val="F48924"/>
            </a:solidFill>
            <a:ln cap="rnd">
              <a:noFill/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3782326" y="-202558"/>
            <a:ext cx="11341957" cy="6781109"/>
            <a:chOff x="0" y="0"/>
            <a:chExt cx="595880" cy="35626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95880" cy="356264"/>
            </a:xfrm>
            <a:custGeom>
              <a:avLst/>
              <a:gdLst/>
              <a:ahLst/>
              <a:cxnLst/>
              <a:rect r="r" b="b" t="t" l="l"/>
              <a:pathLst>
                <a:path h="356264" w="595880">
                  <a:moveTo>
                    <a:pt x="392680" y="0"/>
                  </a:moveTo>
                  <a:lnTo>
                    <a:pt x="0" y="0"/>
                  </a:lnTo>
                  <a:lnTo>
                    <a:pt x="203200" y="356264"/>
                  </a:lnTo>
                  <a:lnTo>
                    <a:pt x="595880" y="356264"/>
                  </a:lnTo>
                  <a:lnTo>
                    <a:pt x="392680" y="0"/>
                  </a:lnTo>
                  <a:close/>
                </a:path>
              </a:pathLst>
            </a:custGeom>
            <a:blipFill>
              <a:blip r:embed="rId3"/>
              <a:stretch>
                <a:fillRect l="0" t="-5717" r="0" b="-5717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-1198207" y="-1056669"/>
            <a:ext cx="2407352" cy="2085369"/>
          </a:xfrm>
          <a:custGeom>
            <a:avLst/>
            <a:gdLst/>
            <a:ahLst/>
            <a:cxnLst/>
            <a:rect r="r" b="b" t="t" l="l"/>
            <a:pathLst>
              <a:path h="2085369" w="2407352">
                <a:moveTo>
                  <a:pt x="0" y="0"/>
                </a:moveTo>
                <a:lnTo>
                  <a:pt x="2407352" y="0"/>
                </a:lnTo>
                <a:lnTo>
                  <a:pt x="2407352" y="2085369"/>
                </a:lnTo>
                <a:lnTo>
                  <a:pt x="0" y="2085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5352473" y="5754783"/>
            <a:ext cx="6920255" cy="5947094"/>
            <a:chOff x="0" y="0"/>
            <a:chExt cx="812800" cy="6985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7304" y="0"/>
              <a:ext cx="798192" cy="698500"/>
            </a:xfrm>
            <a:custGeom>
              <a:avLst/>
              <a:gdLst/>
              <a:ahLst/>
              <a:cxnLst/>
              <a:rect r="r" b="b" t="t" l="l"/>
              <a:pathLst>
                <a:path h="698500" w="798192">
                  <a:moveTo>
                    <a:pt x="786367" y="382127"/>
                  </a:moveTo>
                  <a:lnTo>
                    <a:pt x="621425" y="665623"/>
                  </a:lnTo>
                  <a:cubicBezTo>
                    <a:pt x="609582" y="685978"/>
                    <a:pt x="587809" y="698500"/>
                    <a:pt x="564259" y="698500"/>
                  </a:cubicBezTo>
                  <a:lnTo>
                    <a:pt x="233933" y="698500"/>
                  </a:lnTo>
                  <a:cubicBezTo>
                    <a:pt x="210383" y="698500"/>
                    <a:pt x="188610" y="685978"/>
                    <a:pt x="176767" y="665623"/>
                  </a:cubicBezTo>
                  <a:lnTo>
                    <a:pt x="11825" y="382127"/>
                  </a:lnTo>
                  <a:cubicBezTo>
                    <a:pt x="0" y="361804"/>
                    <a:pt x="0" y="336696"/>
                    <a:pt x="11825" y="316373"/>
                  </a:cubicBezTo>
                  <a:lnTo>
                    <a:pt x="176767" y="32877"/>
                  </a:lnTo>
                  <a:cubicBezTo>
                    <a:pt x="188610" y="12522"/>
                    <a:pt x="210383" y="0"/>
                    <a:pt x="233933" y="0"/>
                  </a:cubicBezTo>
                  <a:lnTo>
                    <a:pt x="564259" y="0"/>
                  </a:lnTo>
                  <a:cubicBezTo>
                    <a:pt x="587809" y="0"/>
                    <a:pt x="609582" y="12522"/>
                    <a:pt x="621425" y="32877"/>
                  </a:cubicBezTo>
                  <a:lnTo>
                    <a:pt x="786367" y="316373"/>
                  </a:lnTo>
                  <a:cubicBezTo>
                    <a:pt x="798192" y="336696"/>
                    <a:pt x="798192" y="361804"/>
                    <a:pt x="786367" y="382127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6156090" y="7841528"/>
            <a:ext cx="3297214" cy="2833543"/>
            <a:chOff x="0" y="0"/>
            <a:chExt cx="812800" cy="6985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4058" y="0"/>
              <a:ext cx="804684" cy="698500"/>
            </a:xfrm>
            <a:custGeom>
              <a:avLst/>
              <a:gdLst/>
              <a:ahLst/>
              <a:cxnLst/>
              <a:rect r="r" b="b" t="t" l="l"/>
              <a:pathLst>
                <a:path h="698500" w="804684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3064631" y="9966638"/>
            <a:ext cx="5377289" cy="480194"/>
            <a:chOff x="0" y="0"/>
            <a:chExt cx="1586687" cy="14169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586687" cy="141692"/>
            </a:xfrm>
            <a:custGeom>
              <a:avLst/>
              <a:gdLst/>
              <a:ahLst/>
              <a:cxnLst/>
              <a:rect r="r" b="b" t="t" l="l"/>
              <a:pathLst>
                <a:path h="141692" w="1586687">
                  <a:moveTo>
                    <a:pt x="70846" y="0"/>
                  </a:moveTo>
                  <a:lnTo>
                    <a:pt x="1515841" y="0"/>
                  </a:lnTo>
                  <a:cubicBezTo>
                    <a:pt x="1534631" y="0"/>
                    <a:pt x="1552651" y="7464"/>
                    <a:pt x="1565937" y="20750"/>
                  </a:cubicBezTo>
                  <a:cubicBezTo>
                    <a:pt x="1579223" y="34036"/>
                    <a:pt x="1586687" y="52056"/>
                    <a:pt x="1586687" y="70846"/>
                  </a:cubicBezTo>
                  <a:lnTo>
                    <a:pt x="1586687" y="70846"/>
                  </a:lnTo>
                  <a:cubicBezTo>
                    <a:pt x="1586687" y="109973"/>
                    <a:pt x="1554968" y="141692"/>
                    <a:pt x="1515841" y="141692"/>
                  </a:cubicBezTo>
                  <a:lnTo>
                    <a:pt x="70846" y="141692"/>
                  </a:lnTo>
                  <a:cubicBezTo>
                    <a:pt x="52056" y="141692"/>
                    <a:pt x="34036" y="134228"/>
                    <a:pt x="20750" y="120942"/>
                  </a:cubicBezTo>
                  <a:cubicBezTo>
                    <a:pt x="7464" y="107655"/>
                    <a:pt x="0" y="89635"/>
                    <a:pt x="0" y="70846"/>
                  </a:cubicBezTo>
                  <a:lnTo>
                    <a:pt x="0" y="70846"/>
                  </a:lnTo>
                  <a:cubicBezTo>
                    <a:pt x="0" y="52056"/>
                    <a:pt x="7464" y="34036"/>
                    <a:pt x="20750" y="20750"/>
                  </a:cubicBezTo>
                  <a:cubicBezTo>
                    <a:pt x="34036" y="7464"/>
                    <a:pt x="52056" y="0"/>
                    <a:pt x="70846" y="0"/>
                  </a:cubicBezTo>
                  <a:close/>
                </a:path>
              </a:pathLst>
            </a:custGeom>
            <a:solidFill>
              <a:srgbClr val="F48924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47625"/>
              <a:ext cx="1586687" cy="189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-2857752" y="9108498"/>
            <a:ext cx="5210521" cy="4477792"/>
            <a:chOff x="0" y="0"/>
            <a:chExt cx="812800" cy="6985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9701" y="0"/>
              <a:ext cx="793399" cy="698500"/>
            </a:xfrm>
            <a:custGeom>
              <a:avLst/>
              <a:gdLst/>
              <a:ahLst/>
              <a:cxnLst/>
              <a:rect r="r" b="b" t="t" l="l"/>
              <a:pathLst>
                <a:path h="698500" w="793399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-439462" y="9918990"/>
            <a:ext cx="3297214" cy="2833543"/>
            <a:chOff x="0" y="0"/>
            <a:chExt cx="812800" cy="6985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4058" y="0"/>
              <a:ext cx="804684" cy="698500"/>
            </a:xfrm>
            <a:custGeom>
              <a:avLst/>
              <a:gdLst/>
              <a:ahLst/>
              <a:cxnLst/>
              <a:rect r="r" b="b" t="t" l="l"/>
              <a:pathLst>
                <a:path h="698500" w="804684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48924"/>
              </a:solidFill>
              <a:prstDash val="solid"/>
              <a:miter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-477908" y="8728330"/>
            <a:ext cx="1059176" cy="681844"/>
          </a:xfrm>
          <a:custGeom>
            <a:avLst/>
            <a:gdLst/>
            <a:ahLst/>
            <a:cxnLst/>
            <a:rect r="r" b="b" t="t" l="l"/>
            <a:pathLst>
              <a:path h="681844" w="1059176">
                <a:moveTo>
                  <a:pt x="0" y="0"/>
                </a:moveTo>
                <a:lnTo>
                  <a:pt x="1059176" y="0"/>
                </a:lnTo>
                <a:lnTo>
                  <a:pt x="1059176" y="681844"/>
                </a:lnTo>
                <a:lnTo>
                  <a:pt x="0" y="6818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028700" y="712152"/>
            <a:ext cx="11316069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0"/>
              </a:lnSpc>
              <a:spcBef>
                <a:spcPct val="0"/>
              </a:spcBef>
            </a:pPr>
            <a:r>
              <a:rPr lang="en-US" b="true" sz="6000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CHALLENGES + SOLUTIONS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-10800000">
            <a:off x="-308460" y="-758506"/>
            <a:ext cx="2164275" cy="1111896"/>
          </a:xfrm>
          <a:custGeom>
            <a:avLst/>
            <a:gdLst/>
            <a:ahLst/>
            <a:cxnLst/>
            <a:rect r="r" b="b" t="t" l="l"/>
            <a:pathLst>
              <a:path h="1111896" w="2164275">
                <a:moveTo>
                  <a:pt x="0" y="0"/>
                </a:moveTo>
                <a:lnTo>
                  <a:pt x="2164275" y="0"/>
                </a:lnTo>
                <a:lnTo>
                  <a:pt x="2164275" y="1111897"/>
                </a:lnTo>
                <a:lnTo>
                  <a:pt x="0" y="11118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217462" y="311604"/>
            <a:ext cx="3389686" cy="3415392"/>
            <a:chOff x="0" y="0"/>
            <a:chExt cx="696717" cy="702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6547" y="0"/>
              <a:ext cx="683623" cy="702000"/>
            </a:xfrm>
            <a:custGeom>
              <a:avLst/>
              <a:gdLst/>
              <a:ahLst/>
              <a:cxnLst/>
              <a:rect r="r" b="b" t="t" l="l"/>
              <a:pathLst>
                <a:path h="702000" w="683623">
                  <a:moveTo>
                    <a:pt x="673005" y="380650"/>
                  </a:moveTo>
                  <a:lnTo>
                    <a:pt x="504134" y="672351"/>
                  </a:lnTo>
                  <a:cubicBezTo>
                    <a:pt x="493511" y="690701"/>
                    <a:pt x="473914" y="702000"/>
                    <a:pt x="452710" y="702000"/>
                  </a:cubicBezTo>
                  <a:lnTo>
                    <a:pt x="230912" y="702000"/>
                  </a:lnTo>
                  <a:cubicBezTo>
                    <a:pt x="209709" y="702000"/>
                    <a:pt x="190112" y="690701"/>
                    <a:pt x="179488" y="672351"/>
                  </a:cubicBezTo>
                  <a:lnTo>
                    <a:pt x="10618" y="380650"/>
                  </a:lnTo>
                  <a:cubicBezTo>
                    <a:pt x="0" y="362309"/>
                    <a:pt x="0" y="339691"/>
                    <a:pt x="10618" y="321351"/>
                  </a:cubicBezTo>
                  <a:lnTo>
                    <a:pt x="179488" y="29649"/>
                  </a:lnTo>
                  <a:cubicBezTo>
                    <a:pt x="190112" y="11299"/>
                    <a:pt x="209709" y="0"/>
                    <a:pt x="230912" y="0"/>
                  </a:cubicBezTo>
                  <a:lnTo>
                    <a:pt x="452710" y="0"/>
                  </a:lnTo>
                  <a:cubicBezTo>
                    <a:pt x="473914" y="0"/>
                    <a:pt x="493511" y="11299"/>
                    <a:pt x="504134" y="29649"/>
                  </a:cubicBezTo>
                  <a:lnTo>
                    <a:pt x="673005" y="321351"/>
                  </a:lnTo>
                  <a:cubicBezTo>
                    <a:pt x="683623" y="339691"/>
                    <a:pt x="683623" y="362309"/>
                    <a:pt x="673005" y="380650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14300" y="-47625"/>
              <a:ext cx="468117" cy="7496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true" rot="0">
            <a:off x="11648768" y="9648593"/>
            <a:ext cx="3421181" cy="3032021"/>
          </a:xfrm>
          <a:custGeom>
            <a:avLst/>
            <a:gdLst/>
            <a:ahLst/>
            <a:cxnLst/>
            <a:rect r="r" b="b" t="t" l="l"/>
            <a:pathLst>
              <a:path h="3032021" w="3421181">
                <a:moveTo>
                  <a:pt x="0" y="3032022"/>
                </a:moveTo>
                <a:lnTo>
                  <a:pt x="3421181" y="3032022"/>
                </a:lnTo>
                <a:lnTo>
                  <a:pt x="3421181" y="0"/>
                </a:lnTo>
                <a:lnTo>
                  <a:pt x="0" y="0"/>
                </a:lnTo>
                <a:lnTo>
                  <a:pt x="0" y="3032022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936718" y="4117521"/>
            <a:ext cx="16273838" cy="1902563"/>
            <a:chOff x="0" y="0"/>
            <a:chExt cx="4286114" cy="5010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286114" cy="501087"/>
            </a:xfrm>
            <a:custGeom>
              <a:avLst/>
              <a:gdLst/>
              <a:ahLst/>
              <a:cxnLst/>
              <a:rect r="r" b="b" t="t" l="l"/>
              <a:pathLst>
                <a:path h="501087" w="4286114">
                  <a:moveTo>
                    <a:pt x="47573" y="0"/>
                  </a:moveTo>
                  <a:lnTo>
                    <a:pt x="4238541" y="0"/>
                  </a:lnTo>
                  <a:cubicBezTo>
                    <a:pt x="4251158" y="0"/>
                    <a:pt x="4263258" y="5012"/>
                    <a:pt x="4272180" y="13934"/>
                  </a:cubicBezTo>
                  <a:cubicBezTo>
                    <a:pt x="4281101" y="22855"/>
                    <a:pt x="4286114" y="34956"/>
                    <a:pt x="4286114" y="47573"/>
                  </a:cubicBezTo>
                  <a:lnTo>
                    <a:pt x="4286114" y="453514"/>
                  </a:lnTo>
                  <a:cubicBezTo>
                    <a:pt x="4286114" y="466131"/>
                    <a:pt x="4281101" y="478231"/>
                    <a:pt x="4272180" y="487153"/>
                  </a:cubicBezTo>
                  <a:cubicBezTo>
                    <a:pt x="4263258" y="496074"/>
                    <a:pt x="4251158" y="501087"/>
                    <a:pt x="4238541" y="501087"/>
                  </a:cubicBezTo>
                  <a:lnTo>
                    <a:pt x="47573" y="501087"/>
                  </a:lnTo>
                  <a:cubicBezTo>
                    <a:pt x="34956" y="501087"/>
                    <a:pt x="22855" y="496074"/>
                    <a:pt x="13934" y="487153"/>
                  </a:cubicBezTo>
                  <a:cubicBezTo>
                    <a:pt x="5012" y="478231"/>
                    <a:pt x="0" y="466131"/>
                    <a:pt x="0" y="453514"/>
                  </a:cubicBezTo>
                  <a:lnTo>
                    <a:pt x="0" y="47573"/>
                  </a:lnTo>
                  <a:cubicBezTo>
                    <a:pt x="0" y="34956"/>
                    <a:pt x="5012" y="22855"/>
                    <a:pt x="13934" y="13934"/>
                  </a:cubicBezTo>
                  <a:cubicBezTo>
                    <a:pt x="22855" y="5012"/>
                    <a:pt x="34956" y="0"/>
                    <a:pt x="47573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4286114" cy="5487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2077486" y="4344414"/>
            <a:ext cx="1833367" cy="1833367"/>
          </a:xfrm>
          <a:custGeom>
            <a:avLst/>
            <a:gdLst/>
            <a:ahLst/>
            <a:cxnLst/>
            <a:rect r="r" b="b" t="t" l="l"/>
            <a:pathLst>
              <a:path h="1833367" w="1833367">
                <a:moveTo>
                  <a:pt x="0" y="0"/>
                </a:moveTo>
                <a:lnTo>
                  <a:pt x="1833368" y="0"/>
                </a:lnTo>
                <a:lnTo>
                  <a:pt x="1833368" y="1833367"/>
                </a:lnTo>
                <a:lnTo>
                  <a:pt x="0" y="18333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398835" y="4344414"/>
            <a:ext cx="1833367" cy="1833367"/>
          </a:xfrm>
          <a:custGeom>
            <a:avLst/>
            <a:gdLst/>
            <a:ahLst/>
            <a:cxnLst/>
            <a:rect r="r" b="b" t="t" l="l"/>
            <a:pathLst>
              <a:path h="1833367" w="1833367">
                <a:moveTo>
                  <a:pt x="0" y="0"/>
                </a:moveTo>
                <a:lnTo>
                  <a:pt x="1833367" y="0"/>
                </a:lnTo>
                <a:lnTo>
                  <a:pt x="1833367" y="1833367"/>
                </a:lnTo>
                <a:lnTo>
                  <a:pt x="0" y="18333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238161" y="4344414"/>
            <a:ext cx="1833367" cy="1833367"/>
          </a:xfrm>
          <a:custGeom>
            <a:avLst/>
            <a:gdLst/>
            <a:ahLst/>
            <a:cxnLst/>
            <a:rect r="r" b="b" t="t" l="l"/>
            <a:pathLst>
              <a:path h="1833367" w="1833367">
                <a:moveTo>
                  <a:pt x="0" y="0"/>
                </a:moveTo>
                <a:lnTo>
                  <a:pt x="1833367" y="0"/>
                </a:lnTo>
                <a:lnTo>
                  <a:pt x="1833367" y="1833367"/>
                </a:lnTo>
                <a:lnTo>
                  <a:pt x="0" y="18333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4973054" y="-813230"/>
            <a:ext cx="6592069" cy="5665059"/>
            <a:chOff x="0" y="0"/>
            <a:chExt cx="812800" cy="6985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7668" y="0"/>
              <a:ext cx="797465" cy="698500"/>
            </a:xfrm>
            <a:custGeom>
              <a:avLst/>
              <a:gdLst/>
              <a:ahLst/>
              <a:cxnLst/>
              <a:rect r="r" b="b" t="t" l="l"/>
              <a:pathLst>
                <a:path h="698500" w="797465">
                  <a:moveTo>
                    <a:pt x="785051" y="383764"/>
                  </a:moveTo>
                  <a:lnTo>
                    <a:pt x="622013" y="663986"/>
                  </a:lnTo>
                  <a:cubicBezTo>
                    <a:pt x="609580" y="685354"/>
                    <a:pt x="586723" y="698500"/>
                    <a:pt x="562001" y="698500"/>
                  </a:cubicBezTo>
                  <a:lnTo>
                    <a:pt x="235463" y="698500"/>
                  </a:lnTo>
                  <a:cubicBezTo>
                    <a:pt x="210741" y="698500"/>
                    <a:pt x="187884" y="685354"/>
                    <a:pt x="175451" y="663986"/>
                  </a:cubicBezTo>
                  <a:lnTo>
                    <a:pt x="12413" y="383764"/>
                  </a:lnTo>
                  <a:cubicBezTo>
                    <a:pt x="0" y="362429"/>
                    <a:pt x="0" y="336071"/>
                    <a:pt x="12413" y="314736"/>
                  </a:cubicBezTo>
                  <a:lnTo>
                    <a:pt x="175451" y="34514"/>
                  </a:lnTo>
                  <a:cubicBezTo>
                    <a:pt x="187884" y="13146"/>
                    <a:pt x="210741" y="0"/>
                    <a:pt x="235463" y="0"/>
                  </a:cubicBezTo>
                  <a:lnTo>
                    <a:pt x="562001" y="0"/>
                  </a:lnTo>
                  <a:cubicBezTo>
                    <a:pt x="586723" y="0"/>
                    <a:pt x="609580" y="13146"/>
                    <a:pt x="622013" y="34514"/>
                  </a:cubicBezTo>
                  <a:lnTo>
                    <a:pt x="785051" y="314736"/>
                  </a:lnTo>
                  <a:cubicBezTo>
                    <a:pt x="797464" y="336071"/>
                    <a:pt x="797464" y="362429"/>
                    <a:pt x="785051" y="383764"/>
                  </a:cubicBezTo>
                  <a:close/>
                </a:path>
              </a:pathLst>
            </a:custGeom>
            <a:solidFill>
              <a:srgbClr val="F48924"/>
            </a:solidFill>
            <a:ln cap="rnd">
              <a:noFill/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2591131" y="4344414"/>
            <a:ext cx="1448776" cy="1448776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8924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7430456" y="4344414"/>
            <a:ext cx="1448776" cy="1448776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8924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-2104488" y="-2010197"/>
            <a:ext cx="3859024" cy="3342880"/>
          </a:xfrm>
          <a:custGeom>
            <a:avLst/>
            <a:gdLst/>
            <a:ahLst/>
            <a:cxnLst/>
            <a:rect r="r" b="b" t="t" l="l"/>
            <a:pathLst>
              <a:path h="3342880" w="3859024">
                <a:moveTo>
                  <a:pt x="0" y="0"/>
                </a:moveTo>
                <a:lnTo>
                  <a:pt x="3859024" y="0"/>
                </a:lnTo>
                <a:lnTo>
                  <a:pt x="3859024" y="3342880"/>
                </a:lnTo>
                <a:lnTo>
                  <a:pt x="0" y="33428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-2508631" y="9314273"/>
            <a:ext cx="11524578" cy="6935563"/>
            <a:chOff x="0" y="0"/>
            <a:chExt cx="1160673" cy="6985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3354" y="0"/>
              <a:ext cx="1153965" cy="698500"/>
            </a:xfrm>
            <a:custGeom>
              <a:avLst/>
              <a:gdLst/>
              <a:ahLst/>
              <a:cxnLst/>
              <a:rect r="r" b="b" t="t" l="l"/>
              <a:pathLst>
                <a:path h="698500" w="1153965">
                  <a:moveTo>
                    <a:pt x="1148535" y="364347"/>
                  </a:moveTo>
                  <a:lnTo>
                    <a:pt x="962902" y="683403"/>
                  </a:lnTo>
                  <a:cubicBezTo>
                    <a:pt x="957464" y="692750"/>
                    <a:pt x="947466" y="698500"/>
                    <a:pt x="936652" y="698500"/>
                  </a:cubicBezTo>
                  <a:lnTo>
                    <a:pt x="217312" y="698500"/>
                  </a:lnTo>
                  <a:cubicBezTo>
                    <a:pt x="206498" y="698500"/>
                    <a:pt x="196501" y="692750"/>
                    <a:pt x="191062" y="683403"/>
                  </a:cubicBezTo>
                  <a:lnTo>
                    <a:pt x="5430" y="364347"/>
                  </a:lnTo>
                  <a:cubicBezTo>
                    <a:pt x="0" y="355015"/>
                    <a:pt x="0" y="343485"/>
                    <a:pt x="5430" y="334153"/>
                  </a:cubicBezTo>
                  <a:lnTo>
                    <a:pt x="191062" y="15097"/>
                  </a:lnTo>
                  <a:cubicBezTo>
                    <a:pt x="196501" y="5750"/>
                    <a:pt x="206498" y="0"/>
                    <a:pt x="217312" y="0"/>
                  </a:cubicBezTo>
                  <a:lnTo>
                    <a:pt x="936652" y="0"/>
                  </a:lnTo>
                  <a:cubicBezTo>
                    <a:pt x="947466" y="0"/>
                    <a:pt x="957464" y="5750"/>
                    <a:pt x="962902" y="15097"/>
                  </a:cubicBezTo>
                  <a:lnTo>
                    <a:pt x="1148535" y="334153"/>
                  </a:lnTo>
                  <a:cubicBezTo>
                    <a:pt x="1153965" y="343485"/>
                    <a:pt x="1153965" y="355015"/>
                    <a:pt x="1148535" y="364347"/>
                  </a:cubicBezTo>
                  <a:close/>
                </a:path>
              </a:pathLst>
            </a:custGeom>
            <a:solidFill>
              <a:srgbClr val="243B55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114300" y="-47625"/>
              <a:ext cx="932073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6673200" y="7394343"/>
            <a:ext cx="3741886" cy="4354195"/>
            <a:chOff x="0" y="0"/>
            <a:chExt cx="6985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9219"/>
              <a:ext cx="698500" cy="794363"/>
            </a:xfrm>
            <a:custGeom>
              <a:avLst/>
              <a:gdLst/>
              <a:ahLst/>
              <a:cxnLst/>
              <a:rect r="r" b="b" t="t" l="l"/>
              <a:pathLst>
                <a:path h="794363" w="698500">
                  <a:moveTo>
                    <a:pt x="390745" y="14923"/>
                  </a:moveTo>
                  <a:lnTo>
                    <a:pt x="657005" y="169839"/>
                  </a:lnTo>
                  <a:cubicBezTo>
                    <a:pt x="682696" y="184786"/>
                    <a:pt x="698500" y="212266"/>
                    <a:pt x="698500" y="241988"/>
                  </a:cubicBezTo>
                  <a:lnTo>
                    <a:pt x="698500" y="552374"/>
                  </a:lnTo>
                  <a:cubicBezTo>
                    <a:pt x="698500" y="582096"/>
                    <a:pt x="682696" y="609576"/>
                    <a:pt x="657005" y="624523"/>
                  </a:cubicBezTo>
                  <a:lnTo>
                    <a:pt x="390745" y="779439"/>
                  </a:lnTo>
                  <a:cubicBezTo>
                    <a:pt x="365094" y="794362"/>
                    <a:pt x="333406" y="794362"/>
                    <a:pt x="307755" y="779439"/>
                  </a:cubicBezTo>
                  <a:lnTo>
                    <a:pt x="41495" y="624523"/>
                  </a:lnTo>
                  <a:cubicBezTo>
                    <a:pt x="15804" y="609576"/>
                    <a:pt x="0" y="582096"/>
                    <a:pt x="0" y="552374"/>
                  </a:cubicBezTo>
                  <a:lnTo>
                    <a:pt x="0" y="241988"/>
                  </a:lnTo>
                  <a:cubicBezTo>
                    <a:pt x="0" y="212266"/>
                    <a:pt x="15804" y="184786"/>
                    <a:pt x="41495" y="169839"/>
                  </a:cubicBezTo>
                  <a:lnTo>
                    <a:pt x="307755" y="14923"/>
                  </a:lnTo>
                  <a:cubicBezTo>
                    <a:pt x="333406" y="0"/>
                    <a:pt x="365094" y="0"/>
                    <a:pt x="390745" y="14923"/>
                  </a:cubicBezTo>
                  <a:close/>
                </a:path>
              </a:pathLst>
            </a:custGeom>
            <a:solidFill>
              <a:srgbClr val="243B55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92075"/>
              <a:ext cx="698500" cy="581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-518112" y="9062706"/>
            <a:ext cx="4229921" cy="697823"/>
          </a:xfrm>
          <a:custGeom>
            <a:avLst/>
            <a:gdLst/>
            <a:ahLst/>
            <a:cxnLst/>
            <a:rect r="r" b="b" t="t" l="l"/>
            <a:pathLst>
              <a:path h="697823" w="4229921">
                <a:moveTo>
                  <a:pt x="0" y="0"/>
                </a:moveTo>
                <a:lnTo>
                  <a:pt x="4229921" y="0"/>
                </a:lnTo>
                <a:lnTo>
                  <a:pt x="4229921" y="697823"/>
                </a:lnTo>
                <a:lnTo>
                  <a:pt x="0" y="6978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-376334" r="0" b="-107851"/>
            </a:stretch>
          </a:blipFill>
        </p:spPr>
      </p:sp>
      <p:grpSp>
        <p:nvGrpSpPr>
          <p:cNvPr name="Group 30" id="30"/>
          <p:cNvGrpSpPr/>
          <p:nvPr/>
        </p:nvGrpSpPr>
        <p:grpSpPr>
          <a:xfrm rot="0">
            <a:off x="12269782" y="4344414"/>
            <a:ext cx="1448776" cy="1448776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8924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32" id="32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16673200" y="602528"/>
            <a:ext cx="3297214" cy="2833543"/>
            <a:chOff x="0" y="0"/>
            <a:chExt cx="812800" cy="6985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4058" y="0"/>
              <a:ext cx="804684" cy="698500"/>
            </a:xfrm>
            <a:custGeom>
              <a:avLst/>
              <a:gdLst/>
              <a:ahLst/>
              <a:cxnLst/>
              <a:rect r="r" b="b" t="t" l="l"/>
              <a:pathLst>
                <a:path h="698500" w="804684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35" id="35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-936718" y="9948510"/>
            <a:ext cx="8328691" cy="2833543"/>
            <a:chOff x="0" y="0"/>
            <a:chExt cx="2053115" cy="6985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1606" y="0"/>
              <a:ext cx="2049902" cy="698500"/>
            </a:xfrm>
            <a:custGeom>
              <a:avLst/>
              <a:gdLst/>
              <a:ahLst/>
              <a:cxnLst/>
              <a:rect r="r" b="b" t="t" l="l"/>
              <a:pathLst>
                <a:path h="698500" w="2049902">
                  <a:moveTo>
                    <a:pt x="2047302" y="356481"/>
                  </a:moveTo>
                  <a:lnTo>
                    <a:pt x="1852516" y="691269"/>
                  </a:lnTo>
                  <a:cubicBezTo>
                    <a:pt x="1849911" y="695746"/>
                    <a:pt x="1845123" y="698500"/>
                    <a:pt x="1839943" y="698500"/>
                  </a:cubicBezTo>
                  <a:lnTo>
                    <a:pt x="209960" y="698500"/>
                  </a:lnTo>
                  <a:cubicBezTo>
                    <a:pt x="204780" y="698500"/>
                    <a:pt x="199992" y="695746"/>
                    <a:pt x="197387" y="691269"/>
                  </a:cubicBezTo>
                  <a:lnTo>
                    <a:pt x="2601" y="356481"/>
                  </a:lnTo>
                  <a:cubicBezTo>
                    <a:pt x="0" y="352011"/>
                    <a:pt x="0" y="346489"/>
                    <a:pt x="2601" y="342019"/>
                  </a:cubicBezTo>
                  <a:lnTo>
                    <a:pt x="197387" y="7231"/>
                  </a:lnTo>
                  <a:cubicBezTo>
                    <a:pt x="199992" y="2754"/>
                    <a:pt x="204780" y="0"/>
                    <a:pt x="209960" y="0"/>
                  </a:cubicBezTo>
                  <a:lnTo>
                    <a:pt x="1839943" y="0"/>
                  </a:lnTo>
                  <a:cubicBezTo>
                    <a:pt x="1845123" y="0"/>
                    <a:pt x="1849911" y="2754"/>
                    <a:pt x="1852516" y="7231"/>
                  </a:cubicBezTo>
                  <a:lnTo>
                    <a:pt x="2047302" y="342019"/>
                  </a:lnTo>
                  <a:cubicBezTo>
                    <a:pt x="2049902" y="346489"/>
                    <a:pt x="2049902" y="352011"/>
                    <a:pt x="2047302" y="35648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38" id="38"/>
            <p:cNvSpPr txBox="true"/>
            <p:nvPr/>
          </p:nvSpPr>
          <p:spPr>
            <a:xfrm>
              <a:off x="114300" y="-47625"/>
              <a:ext cx="1824515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9" id="39"/>
          <p:cNvSpPr/>
          <p:nvPr/>
        </p:nvSpPr>
        <p:spPr>
          <a:xfrm flipH="false" flipV="false" rot="0">
            <a:off x="17607148" y="9944100"/>
            <a:ext cx="1177504" cy="797759"/>
          </a:xfrm>
          <a:custGeom>
            <a:avLst/>
            <a:gdLst/>
            <a:ahLst/>
            <a:cxnLst/>
            <a:rect r="r" b="b" t="t" l="l"/>
            <a:pathLst>
              <a:path h="797759" w="1177504">
                <a:moveTo>
                  <a:pt x="0" y="0"/>
                </a:moveTo>
                <a:lnTo>
                  <a:pt x="1177505" y="0"/>
                </a:lnTo>
                <a:lnTo>
                  <a:pt x="1177505" y="797759"/>
                </a:lnTo>
                <a:lnTo>
                  <a:pt x="0" y="7977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-213076" y="485815"/>
            <a:ext cx="2058331" cy="542885"/>
          </a:xfrm>
          <a:custGeom>
            <a:avLst/>
            <a:gdLst/>
            <a:ahLst/>
            <a:cxnLst/>
            <a:rect r="r" b="b" t="t" l="l"/>
            <a:pathLst>
              <a:path h="542885" w="2058331">
                <a:moveTo>
                  <a:pt x="0" y="0"/>
                </a:moveTo>
                <a:lnTo>
                  <a:pt x="2058331" y="0"/>
                </a:lnTo>
                <a:lnTo>
                  <a:pt x="2058331" y="542885"/>
                </a:lnTo>
                <a:lnTo>
                  <a:pt x="0" y="5428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2744821" y="4505702"/>
            <a:ext cx="1122346" cy="1145251"/>
          </a:xfrm>
          <a:custGeom>
            <a:avLst/>
            <a:gdLst/>
            <a:ahLst/>
            <a:cxnLst/>
            <a:rect r="r" b="b" t="t" l="l"/>
            <a:pathLst>
              <a:path h="1145251" w="1122346">
                <a:moveTo>
                  <a:pt x="0" y="0"/>
                </a:moveTo>
                <a:lnTo>
                  <a:pt x="1122346" y="0"/>
                </a:lnTo>
                <a:lnTo>
                  <a:pt x="1122346" y="1145251"/>
                </a:lnTo>
                <a:lnTo>
                  <a:pt x="0" y="11452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7800268" y="4635590"/>
            <a:ext cx="785352" cy="910553"/>
          </a:xfrm>
          <a:custGeom>
            <a:avLst/>
            <a:gdLst/>
            <a:ahLst/>
            <a:cxnLst/>
            <a:rect r="r" b="b" t="t" l="l"/>
            <a:pathLst>
              <a:path h="910553" w="785352">
                <a:moveTo>
                  <a:pt x="0" y="0"/>
                </a:moveTo>
                <a:lnTo>
                  <a:pt x="785352" y="0"/>
                </a:lnTo>
                <a:lnTo>
                  <a:pt x="785352" y="910553"/>
                </a:lnTo>
                <a:lnTo>
                  <a:pt x="0" y="9105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12633878" y="4714229"/>
            <a:ext cx="804637" cy="728196"/>
          </a:xfrm>
          <a:custGeom>
            <a:avLst/>
            <a:gdLst/>
            <a:ahLst/>
            <a:cxnLst/>
            <a:rect r="r" b="b" t="t" l="l"/>
            <a:pathLst>
              <a:path h="728196" w="804637">
                <a:moveTo>
                  <a:pt x="0" y="0"/>
                </a:moveTo>
                <a:lnTo>
                  <a:pt x="804637" y="0"/>
                </a:lnTo>
                <a:lnTo>
                  <a:pt x="804637" y="728196"/>
                </a:lnTo>
                <a:lnTo>
                  <a:pt x="0" y="72819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4" id="44"/>
          <p:cNvSpPr txBox="true"/>
          <p:nvPr/>
        </p:nvSpPr>
        <p:spPr>
          <a:xfrm rot="0">
            <a:off x="1028700" y="1582510"/>
            <a:ext cx="7494335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true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SKY ERP GST PLUS</a:t>
            </a:r>
          </a:p>
          <a:p>
            <a:pPr algn="l">
              <a:lnSpc>
                <a:spcPts val="7200"/>
              </a:lnSpc>
            </a:pPr>
            <a:r>
              <a:rPr lang="en-US" sz="6000" b="true">
                <a:solidFill>
                  <a:srgbClr val="F4892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FEATURES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336635" y="7269968"/>
            <a:ext cx="4399602" cy="1766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Access the s</a:t>
            </a:r>
            <a:r>
              <a:rPr lang="en-US" sz="17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oftware from anywhere using any device with internet connectivity, providing flexibility and remote access for users. Also, host the application on premises or on cloud server.</a:t>
            </a:r>
          </a:p>
          <a:p>
            <a:pPr algn="ctr">
              <a:lnSpc>
                <a:spcPts val="2380"/>
              </a:lnSpc>
            </a:pPr>
          </a:p>
        </p:txBody>
      </p:sp>
      <p:sp>
        <p:nvSpPr>
          <p:cNvPr name="TextBox 46" id="46"/>
          <p:cNvSpPr txBox="true"/>
          <p:nvPr/>
        </p:nvSpPr>
        <p:spPr>
          <a:xfrm rot="0">
            <a:off x="6400706" y="7298543"/>
            <a:ext cx="3733022" cy="1471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Secu</a:t>
            </a:r>
            <a:r>
              <a:rPr lang="en-US" sz="17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re documents and transactions with integrated digital signatures for authentication, enhancing security and compliance.</a:t>
            </a:r>
          </a:p>
          <a:p>
            <a:pPr algn="ctr">
              <a:lnSpc>
                <a:spcPts val="2380"/>
              </a:lnSpc>
            </a:pPr>
          </a:p>
        </p:txBody>
      </p:sp>
      <p:sp>
        <p:nvSpPr>
          <p:cNvPr name="TextBox 47" id="47"/>
          <p:cNvSpPr txBox="true"/>
          <p:nvPr/>
        </p:nvSpPr>
        <p:spPr>
          <a:xfrm rot="0">
            <a:off x="1336635" y="6399468"/>
            <a:ext cx="3957767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Web/Browser-Based Application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6271211" y="6399468"/>
            <a:ext cx="3957767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Digital Signature Integration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1015286" y="7356243"/>
            <a:ext cx="3957767" cy="1766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Multi-l</a:t>
            </a:r>
            <a:r>
              <a:rPr lang="en-US" sz="17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evel approval workflows ensure accountability, allowing different user roles to review and approve transactions or documents before finalizing.</a:t>
            </a:r>
          </a:p>
          <a:p>
            <a:pPr algn="ctr">
              <a:lnSpc>
                <a:spcPts val="2380"/>
              </a:lnSpc>
            </a:pPr>
          </a:p>
        </p:txBody>
      </p:sp>
      <p:sp>
        <p:nvSpPr>
          <p:cNvPr name="TextBox 50" id="50"/>
          <p:cNvSpPr txBox="true"/>
          <p:nvPr/>
        </p:nvSpPr>
        <p:spPr>
          <a:xfrm rot="0">
            <a:off x="10782520" y="6399468"/>
            <a:ext cx="4819004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Maker Checker </a:t>
            </a:r>
          </a:p>
          <a:p>
            <a:pPr algn="ctr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(Multi-Level) Approval System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217462" y="311604"/>
            <a:ext cx="3389686" cy="3415392"/>
            <a:chOff x="0" y="0"/>
            <a:chExt cx="696717" cy="702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6547" y="0"/>
              <a:ext cx="683623" cy="702000"/>
            </a:xfrm>
            <a:custGeom>
              <a:avLst/>
              <a:gdLst/>
              <a:ahLst/>
              <a:cxnLst/>
              <a:rect r="r" b="b" t="t" l="l"/>
              <a:pathLst>
                <a:path h="702000" w="683623">
                  <a:moveTo>
                    <a:pt x="673005" y="380650"/>
                  </a:moveTo>
                  <a:lnTo>
                    <a:pt x="504134" y="672351"/>
                  </a:lnTo>
                  <a:cubicBezTo>
                    <a:pt x="493511" y="690701"/>
                    <a:pt x="473914" y="702000"/>
                    <a:pt x="452710" y="702000"/>
                  </a:cubicBezTo>
                  <a:lnTo>
                    <a:pt x="230912" y="702000"/>
                  </a:lnTo>
                  <a:cubicBezTo>
                    <a:pt x="209709" y="702000"/>
                    <a:pt x="190112" y="690701"/>
                    <a:pt x="179488" y="672351"/>
                  </a:cubicBezTo>
                  <a:lnTo>
                    <a:pt x="10618" y="380650"/>
                  </a:lnTo>
                  <a:cubicBezTo>
                    <a:pt x="0" y="362309"/>
                    <a:pt x="0" y="339691"/>
                    <a:pt x="10618" y="321351"/>
                  </a:cubicBezTo>
                  <a:lnTo>
                    <a:pt x="179488" y="29649"/>
                  </a:lnTo>
                  <a:cubicBezTo>
                    <a:pt x="190112" y="11299"/>
                    <a:pt x="209709" y="0"/>
                    <a:pt x="230912" y="0"/>
                  </a:cubicBezTo>
                  <a:lnTo>
                    <a:pt x="452710" y="0"/>
                  </a:lnTo>
                  <a:cubicBezTo>
                    <a:pt x="473914" y="0"/>
                    <a:pt x="493511" y="11299"/>
                    <a:pt x="504134" y="29649"/>
                  </a:cubicBezTo>
                  <a:lnTo>
                    <a:pt x="673005" y="321351"/>
                  </a:lnTo>
                  <a:cubicBezTo>
                    <a:pt x="683623" y="339691"/>
                    <a:pt x="683623" y="362309"/>
                    <a:pt x="673005" y="380650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14300" y="-47625"/>
              <a:ext cx="468117" cy="7496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true" rot="0">
            <a:off x="11648768" y="9648593"/>
            <a:ext cx="3421181" cy="3032021"/>
          </a:xfrm>
          <a:custGeom>
            <a:avLst/>
            <a:gdLst/>
            <a:ahLst/>
            <a:cxnLst/>
            <a:rect r="r" b="b" t="t" l="l"/>
            <a:pathLst>
              <a:path h="3032021" w="3421181">
                <a:moveTo>
                  <a:pt x="0" y="3032022"/>
                </a:moveTo>
                <a:lnTo>
                  <a:pt x="3421181" y="3032022"/>
                </a:lnTo>
                <a:lnTo>
                  <a:pt x="3421181" y="0"/>
                </a:lnTo>
                <a:lnTo>
                  <a:pt x="0" y="0"/>
                </a:lnTo>
                <a:lnTo>
                  <a:pt x="0" y="3032022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970866" y="5242355"/>
            <a:ext cx="16273838" cy="1902563"/>
            <a:chOff x="0" y="0"/>
            <a:chExt cx="4286114" cy="5010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286114" cy="501087"/>
            </a:xfrm>
            <a:custGeom>
              <a:avLst/>
              <a:gdLst/>
              <a:ahLst/>
              <a:cxnLst/>
              <a:rect r="r" b="b" t="t" l="l"/>
              <a:pathLst>
                <a:path h="501087" w="4286114">
                  <a:moveTo>
                    <a:pt x="47573" y="0"/>
                  </a:moveTo>
                  <a:lnTo>
                    <a:pt x="4238541" y="0"/>
                  </a:lnTo>
                  <a:cubicBezTo>
                    <a:pt x="4251158" y="0"/>
                    <a:pt x="4263258" y="5012"/>
                    <a:pt x="4272180" y="13934"/>
                  </a:cubicBezTo>
                  <a:cubicBezTo>
                    <a:pt x="4281101" y="22855"/>
                    <a:pt x="4286114" y="34956"/>
                    <a:pt x="4286114" y="47573"/>
                  </a:cubicBezTo>
                  <a:lnTo>
                    <a:pt x="4286114" y="453514"/>
                  </a:lnTo>
                  <a:cubicBezTo>
                    <a:pt x="4286114" y="466131"/>
                    <a:pt x="4281101" y="478231"/>
                    <a:pt x="4272180" y="487153"/>
                  </a:cubicBezTo>
                  <a:cubicBezTo>
                    <a:pt x="4263258" y="496074"/>
                    <a:pt x="4251158" y="501087"/>
                    <a:pt x="4238541" y="501087"/>
                  </a:cubicBezTo>
                  <a:lnTo>
                    <a:pt x="47573" y="501087"/>
                  </a:lnTo>
                  <a:cubicBezTo>
                    <a:pt x="34956" y="501087"/>
                    <a:pt x="22855" y="496074"/>
                    <a:pt x="13934" y="487153"/>
                  </a:cubicBezTo>
                  <a:cubicBezTo>
                    <a:pt x="5012" y="478231"/>
                    <a:pt x="0" y="466131"/>
                    <a:pt x="0" y="453514"/>
                  </a:cubicBezTo>
                  <a:lnTo>
                    <a:pt x="0" y="47573"/>
                  </a:lnTo>
                  <a:cubicBezTo>
                    <a:pt x="0" y="34956"/>
                    <a:pt x="5012" y="22855"/>
                    <a:pt x="13934" y="13934"/>
                  </a:cubicBezTo>
                  <a:cubicBezTo>
                    <a:pt x="22855" y="5012"/>
                    <a:pt x="34956" y="0"/>
                    <a:pt x="47573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4286114" cy="5487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2043338" y="5469248"/>
            <a:ext cx="1833367" cy="1833367"/>
          </a:xfrm>
          <a:custGeom>
            <a:avLst/>
            <a:gdLst/>
            <a:ahLst/>
            <a:cxnLst/>
            <a:rect r="r" b="b" t="t" l="l"/>
            <a:pathLst>
              <a:path h="1833367" w="1833367">
                <a:moveTo>
                  <a:pt x="0" y="0"/>
                </a:moveTo>
                <a:lnTo>
                  <a:pt x="1833368" y="0"/>
                </a:lnTo>
                <a:lnTo>
                  <a:pt x="1833368" y="1833367"/>
                </a:lnTo>
                <a:lnTo>
                  <a:pt x="0" y="18333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364687" y="5469248"/>
            <a:ext cx="1833367" cy="1833367"/>
          </a:xfrm>
          <a:custGeom>
            <a:avLst/>
            <a:gdLst/>
            <a:ahLst/>
            <a:cxnLst/>
            <a:rect r="r" b="b" t="t" l="l"/>
            <a:pathLst>
              <a:path h="1833367" w="1833367">
                <a:moveTo>
                  <a:pt x="0" y="0"/>
                </a:moveTo>
                <a:lnTo>
                  <a:pt x="1833367" y="0"/>
                </a:lnTo>
                <a:lnTo>
                  <a:pt x="1833367" y="1833367"/>
                </a:lnTo>
                <a:lnTo>
                  <a:pt x="0" y="18333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204013" y="5469248"/>
            <a:ext cx="1833367" cy="1833367"/>
          </a:xfrm>
          <a:custGeom>
            <a:avLst/>
            <a:gdLst/>
            <a:ahLst/>
            <a:cxnLst/>
            <a:rect r="r" b="b" t="t" l="l"/>
            <a:pathLst>
              <a:path h="1833367" w="1833367">
                <a:moveTo>
                  <a:pt x="0" y="0"/>
                </a:moveTo>
                <a:lnTo>
                  <a:pt x="1833367" y="0"/>
                </a:lnTo>
                <a:lnTo>
                  <a:pt x="1833367" y="1833367"/>
                </a:lnTo>
                <a:lnTo>
                  <a:pt x="0" y="18333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4973054" y="-813230"/>
            <a:ext cx="6592069" cy="5665059"/>
            <a:chOff x="0" y="0"/>
            <a:chExt cx="812800" cy="6985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7668" y="0"/>
              <a:ext cx="797465" cy="698500"/>
            </a:xfrm>
            <a:custGeom>
              <a:avLst/>
              <a:gdLst/>
              <a:ahLst/>
              <a:cxnLst/>
              <a:rect r="r" b="b" t="t" l="l"/>
              <a:pathLst>
                <a:path h="698500" w="797465">
                  <a:moveTo>
                    <a:pt x="785051" y="383764"/>
                  </a:moveTo>
                  <a:lnTo>
                    <a:pt x="622013" y="663986"/>
                  </a:lnTo>
                  <a:cubicBezTo>
                    <a:pt x="609580" y="685354"/>
                    <a:pt x="586723" y="698500"/>
                    <a:pt x="562001" y="698500"/>
                  </a:cubicBezTo>
                  <a:lnTo>
                    <a:pt x="235463" y="698500"/>
                  </a:lnTo>
                  <a:cubicBezTo>
                    <a:pt x="210741" y="698500"/>
                    <a:pt x="187884" y="685354"/>
                    <a:pt x="175451" y="663986"/>
                  </a:cubicBezTo>
                  <a:lnTo>
                    <a:pt x="12413" y="383764"/>
                  </a:lnTo>
                  <a:cubicBezTo>
                    <a:pt x="0" y="362429"/>
                    <a:pt x="0" y="336071"/>
                    <a:pt x="12413" y="314736"/>
                  </a:cubicBezTo>
                  <a:lnTo>
                    <a:pt x="175451" y="34514"/>
                  </a:lnTo>
                  <a:cubicBezTo>
                    <a:pt x="187884" y="13146"/>
                    <a:pt x="210741" y="0"/>
                    <a:pt x="235463" y="0"/>
                  </a:cubicBezTo>
                  <a:lnTo>
                    <a:pt x="562001" y="0"/>
                  </a:lnTo>
                  <a:cubicBezTo>
                    <a:pt x="586723" y="0"/>
                    <a:pt x="609580" y="13146"/>
                    <a:pt x="622013" y="34514"/>
                  </a:cubicBezTo>
                  <a:lnTo>
                    <a:pt x="785051" y="314736"/>
                  </a:lnTo>
                  <a:cubicBezTo>
                    <a:pt x="797464" y="336071"/>
                    <a:pt x="797464" y="362429"/>
                    <a:pt x="785051" y="383764"/>
                  </a:cubicBezTo>
                  <a:close/>
                </a:path>
              </a:pathLst>
            </a:custGeom>
            <a:solidFill>
              <a:srgbClr val="F48924"/>
            </a:solidFill>
            <a:ln cap="rnd">
              <a:noFill/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2556982" y="5469248"/>
            <a:ext cx="1448776" cy="1448776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8924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7396308" y="5469248"/>
            <a:ext cx="1448776" cy="1448776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8924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-2104488" y="-1799962"/>
            <a:ext cx="3859024" cy="3342880"/>
          </a:xfrm>
          <a:custGeom>
            <a:avLst/>
            <a:gdLst/>
            <a:ahLst/>
            <a:cxnLst/>
            <a:rect r="r" b="b" t="t" l="l"/>
            <a:pathLst>
              <a:path h="3342880" w="3859024">
                <a:moveTo>
                  <a:pt x="0" y="0"/>
                </a:moveTo>
                <a:lnTo>
                  <a:pt x="3859024" y="0"/>
                </a:lnTo>
                <a:lnTo>
                  <a:pt x="3859024" y="3342880"/>
                </a:lnTo>
                <a:lnTo>
                  <a:pt x="0" y="33428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16673200" y="7394343"/>
            <a:ext cx="3741886" cy="4354195"/>
            <a:chOff x="0" y="0"/>
            <a:chExt cx="6985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9219"/>
              <a:ext cx="698500" cy="794363"/>
            </a:xfrm>
            <a:custGeom>
              <a:avLst/>
              <a:gdLst/>
              <a:ahLst/>
              <a:cxnLst/>
              <a:rect r="r" b="b" t="t" l="l"/>
              <a:pathLst>
                <a:path h="794363" w="698500">
                  <a:moveTo>
                    <a:pt x="390745" y="14923"/>
                  </a:moveTo>
                  <a:lnTo>
                    <a:pt x="657005" y="169839"/>
                  </a:lnTo>
                  <a:cubicBezTo>
                    <a:pt x="682696" y="184786"/>
                    <a:pt x="698500" y="212266"/>
                    <a:pt x="698500" y="241988"/>
                  </a:cubicBezTo>
                  <a:lnTo>
                    <a:pt x="698500" y="552374"/>
                  </a:lnTo>
                  <a:cubicBezTo>
                    <a:pt x="698500" y="582096"/>
                    <a:pt x="682696" y="609576"/>
                    <a:pt x="657005" y="624523"/>
                  </a:cubicBezTo>
                  <a:lnTo>
                    <a:pt x="390745" y="779439"/>
                  </a:lnTo>
                  <a:cubicBezTo>
                    <a:pt x="365094" y="794362"/>
                    <a:pt x="333406" y="794362"/>
                    <a:pt x="307755" y="779439"/>
                  </a:cubicBezTo>
                  <a:lnTo>
                    <a:pt x="41495" y="624523"/>
                  </a:lnTo>
                  <a:cubicBezTo>
                    <a:pt x="15804" y="609576"/>
                    <a:pt x="0" y="582096"/>
                    <a:pt x="0" y="552374"/>
                  </a:cubicBezTo>
                  <a:lnTo>
                    <a:pt x="0" y="241988"/>
                  </a:lnTo>
                  <a:cubicBezTo>
                    <a:pt x="0" y="212266"/>
                    <a:pt x="15804" y="184786"/>
                    <a:pt x="41495" y="169839"/>
                  </a:cubicBezTo>
                  <a:lnTo>
                    <a:pt x="307755" y="14923"/>
                  </a:lnTo>
                  <a:cubicBezTo>
                    <a:pt x="333406" y="0"/>
                    <a:pt x="365094" y="0"/>
                    <a:pt x="390745" y="14923"/>
                  </a:cubicBezTo>
                  <a:close/>
                </a:path>
              </a:pathLst>
            </a:custGeom>
            <a:solidFill>
              <a:srgbClr val="243B55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92075"/>
              <a:ext cx="698500" cy="581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2235634" y="5469248"/>
            <a:ext cx="1448776" cy="1448776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8924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6673200" y="602528"/>
            <a:ext cx="3297214" cy="2833543"/>
            <a:chOff x="0" y="0"/>
            <a:chExt cx="812800" cy="6985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4058" y="0"/>
              <a:ext cx="804684" cy="698500"/>
            </a:xfrm>
            <a:custGeom>
              <a:avLst/>
              <a:gdLst/>
              <a:ahLst/>
              <a:cxnLst/>
              <a:rect r="r" b="b" t="t" l="l"/>
              <a:pathLst>
                <a:path h="698500" w="804684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31" id="31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2" id="32"/>
          <p:cNvSpPr/>
          <p:nvPr/>
        </p:nvSpPr>
        <p:spPr>
          <a:xfrm flipH="false" flipV="false" rot="0">
            <a:off x="17607148" y="9944100"/>
            <a:ext cx="1177504" cy="797759"/>
          </a:xfrm>
          <a:custGeom>
            <a:avLst/>
            <a:gdLst/>
            <a:ahLst/>
            <a:cxnLst/>
            <a:rect r="r" b="b" t="t" l="l"/>
            <a:pathLst>
              <a:path h="797759" w="1177504">
                <a:moveTo>
                  <a:pt x="0" y="0"/>
                </a:moveTo>
                <a:lnTo>
                  <a:pt x="1177505" y="0"/>
                </a:lnTo>
                <a:lnTo>
                  <a:pt x="1177505" y="797759"/>
                </a:lnTo>
                <a:lnTo>
                  <a:pt x="0" y="7977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-213076" y="696051"/>
            <a:ext cx="2058331" cy="542885"/>
          </a:xfrm>
          <a:custGeom>
            <a:avLst/>
            <a:gdLst/>
            <a:ahLst/>
            <a:cxnLst/>
            <a:rect r="r" b="b" t="t" l="l"/>
            <a:pathLst>
              <a:path h="542885" w="2058331">
                <a:moveTo>
                  <a:pt x="0" y="0"/>
                </a:moveTo>
                <a:lnTo>
                  <a:pt x="2058331" y="0"/>
                </a:lnTo>
                <a:lnTo>
                  <a:pt x="2058331" y="542884"/>
                </a:lnTo>
                <a:lnTo>
                  <a:pt x="0" y="5428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4" id="34"/>
          <p:cNvGrpSpPr/>
          <p:nvPr/>
        </p:nvGrpSpPr>
        <p:grpSpPr>
          <a:xfrm rot="0">
            <a:off x="-1068920" y="46563"/>
            <a:ext cx="16273838" cy="1902563"/>
            <a:chOff x="0" y="0"/>
            <a:chExt cx="4286114" cy="501087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4286114" cy="501087"/>
            </a:xfrm>
            <a:custGeom>
              <a:avLst/>
              <a:gdLst/>
              <a:ahLst/>
              <a:cxnLst/>
              <a:rect r="r" b="b" t="t" l="l"/>
              <a:pathLst>
                <a:path h="501087" w="4286114">
                  <a:moveTo>
                    <a:pt x="47573" y="0"/>
                  </a:moveTo>
                  <a:lnTo>
                    <a:pt x="4238541" y="0"/>
                  </a:lnTo>
                  <a:cubicBezTo>
                    <a:pt x="4251158" y="0"/>
                    <a:pt x="4263258" y="5012"/>
                    <a:pt x="4272180" y="13934"/>
                  </a:cubicBezTo>
                  <a:cubicBezTo>
                    <a:pt x="4281101" y="22855"/>
                    <a:pt x="4286114" y="34956"/>
                    <a:pt x="4286114" y="47573"/>
                  </a:cubicBezTo>
                  <a:lnTo>
                    <a:pt x="4286114" y="453514"/>
                  </a:lnTo>
                  <a:cubicBezTo>
                    <a:pt x="4286114" y="466131"/>
                    <a:pt x="4281101" y="478231"/>
                    <a:pt x="4272180" y="487153"/>
                  </a:cubicBezTo>
                  <a:cubicBezTo>
                    <a:pt x="4263258" y="496074"/>
                    <a:pt x="4251158" y="501087"/>
                    <a:pt x="4238541" y="501087"/>
                  </a:cubicBezTo>
                  <a:lnTo>
                    <a:pt x="47573" y="501087"/>
                  </a:lnTo>
                  <a:cubicBezTo>
                    <a:pt x="34956" y="501087"/>
                    <a:pt x="22855" y="496074"/>
                    <a:pt x="13934" y="487153"/>
                  </a:cubicBezTo>
                  <a:cubicBezTo>
                    <a:pt x="5012" y="478231"/>
                    <a:pt x="0" y="466131"/>
                    <a:pt x="0" y="453514"/>
                  </a:cubicBezTo>
                  <a:lnTo>
                    <a:pt x="0" y="47573"/>
                  </a:lnTo>
                  <a:cubicBezTo>
                    <a:pt x="0" y="34956"/>
                    <a:pt x="5012" y="22855"/>
                    <a:pt x="13934" y="13934"/>
                  </a:cubicBezTo>
                  <a:cubicBezTo>
                    <a:pt x="22855" y="5012"/>
                    <a:pt x="34956" y="0"/>
                    <a:pt x="47573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0" y="-47625"/>
              <a:ext cx="4286114" cy="5487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7" id="37"/>
          <p:cNvSpPr/>
          <p:nvPr/>
        </p:nvSpPr>
        <p:spPr>
          <a:xfrm flipH="false" flipV="false" rot="0">
            <a:off x="11945285" y="273456"/>
            <a:ext cx="1833367" cy="1833367"/>
          </a:xfrm>
          <a:custGeom>
            <a:avLst/>
            <a:gdLst/>
            <a:ahLst/>
            <a:cxnLst/>
            <a:rect r="r" b="b" t="t" l="l"/>
            <a:pathLst>
              <a:path h="1833367" w="1833367">
                <a:moveTo>
                  <a:pt x="0" y="0"/>
                </a:moveTo>
                <a:lnTo>
                  <a:pt x="1833367" y="0"/>
                </a:lnTo>
                <a:lnTo>
                  <a:pt x="1833367" y="1833367"/>
                </a:lnTo>
                <a:lnTo>
                  <a:pt x="0" y="18333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2266633" y="273456"/>
            <a:ext cx="1833367" cy="1833367"/>
          </a:xfrm>
          <a:custGeom>
            <a:avLst/>
            <a:gdLst/>
            <a:ahLst/>
            <a:cxnLst/>
            <a:rect r="r" b="b" t="t" l="l"/>
            <a:pathLst>
              <a:path h="1833367" w="1833367">
                <a:moveTo>
                  <a:pt x="0" y="0"/>
                </a:moveTo>
                <a:lnTo>
                  <a:pt x="1833368" y="0"/>
                </a:lnTo>
                <a:lnTo>
                  <a:pt x="1833368" y="1833367"/>
                </a:lnTo>
                <a:lnTo>
                  <a:pt x="0" y="18333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7105959" y="273456"/>
            <a:ext cx="1833367" cy="1833367"/>
          </a:xfrm>
          <a:custGeom>
            <a:avLst/>
            <a:gdLst/>
            <a:ahLst/>
            <a:cxnLst/>
            <a:rect r="r" b="b" t="t" l="l"/>
            <a:pathLst>
              <a:path h="1833367" w="1833367">
                <a:moveTo>
                  <a:pt x="0" y="0"/>
                </a:moveTo>
                <a:lnTo>
                  <a:pt x="1833367" y="0"/>
                </a:lnTo>
                <a:lnTo>
                  <a:pt x="1833367" y="1833367"/>
                </a:lnTo>
                <a:lnTo>
                  <a:pt x="0" y="18333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0" id="40"/>
          <p:cNvGrpSpPr/>
          <p:nvPr/>
        </p:nvGrpSpPr>
        <p:grpSpPr>
          <a:xfrm rot="0">
            <a:off x="2458929" y="273456"/>
            <a:ext cx="1448776" cy="1448776"/>
            <a:chOff x="0" y="0"/>
            <a:chExt cx="812800" cy="81280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8924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42" id="42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7298255" y="273456"/>
            <a:ext cx="1448776" cy="1448776"/>
            <a:chOff x="0" y="0"/>
            <a:chExt cx="812800" cy="81280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8924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45" id="45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6" id="46"/>
          <p:cNvGrpSpPr/>
          <p:nvPr/>
        </p:nvGrpSpPr>
        <p:grpSpPr>
          <a:xfrm rot="0">
            <a:off x="12137580" y="273456"/>
            <a:ext cx="1448776" cy="1448776"/>
            <a:chOff x="0" y="0"/>
            <a:chExt cx="812800" cy="81280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8924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48" id="48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49" id="49"/>
          <p:cNvSpPr/>
          <p:nvPr/>
        </p:nvSpPr>
        <p:spPr>
          <a:xfrm flipH="false" flipV="false" rot="0">
            <a:off x="2787027" y="659285"/>
            <a:ext cx="792580" cy="721248"/>
          </a:xfrm>
          <a:custGeom>
            <a:avLst/>
            <a:gdLst/>
            <a:ahLst/>
            <a:cxnLst/>
            <a:rect r="r" b="b" t="t" l="l"/>
            <a:pathLst>
              <a:path h="721248" w="792580">
                <a:moveTo>
                  <a:pt x="0" y="0"/>
                </a:moveTo>
                <a:lnTo>
                  <a:pt x="792580" y="0"/>
                </a:lnTo>
                <a:lnTo>
                  <a:pt x="792580" y="721248"/>
                </a:lnTo>
                <a:lnTo>
                  <a:pt x="0" y="7212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7638672" y="659285"/>
            <a:ext cx="825091" cy="817871"/>
          </a:xfrm>
          <a:custGeom>
            <a:avLst/>
            <a:gdLst/>
            <a:ahLst/>
            <a:cxnLst/>
            <a:rect r="r" b="b" t="t" l="l"/>
            <a:pathLst>
              <a:path h="817871" w="825091">
                <a:moveTo>
                  <a:pt x="0" y="0"/>
                </a:moveTo>
                <a:lnTo>
                  <a:pt x="825091" y="0"/>
                </a:lnTo>
                <a:lnTo>
                  <a:pt x="825091" y="817871"/>
                </a:lnTo>
                <a:lnTo>
                  <a:pt x="0" y="8178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12432398" y="592297"/>
            <a:ext cx="859140" cy="830144"/>
          </a:xfrm>
          <a:custGeom>
            <a:avLst/>
            <a:gdLst/>
            <a:ahLst/>
            <a:cxnLst/>
            <a:rect r="r" b="b" t="t" l="l"/>
            <a:pathLst>
              <a:path h="830144" w="859140">
                <a:moveTo>
                  <a:pt x="0" y="0"/>
                </a:moveTo>
                <a:lnTo>
                  <a:pt x="859140" y="0"/>
                </a:lnTo>
                <a:lnTo>
                  <a:pt x="859140" y="830144"/>
                </a:lnTo>
                <a:lnTo>
                  <a:pt x="0" y="83014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2813349" y="5738154"/>
            <a:ext cx="936043" cy="936043"/>
          </a:xfrm>
          <a:custGeom>
            <a:avLst/>
            <a:gdLst/>
            <a:ahLst/>
            <a:cxnLst/>
            <a:rect r="r" b="b" t="t" l="l"/>
            <a:pathLst>
              <a:path h="936043" w="936043">
                <a:moveTo>
                  <a:pt x="0" y="0"/>
                </a:moveTo>
                <a:lnTo>
                  <a:pt x="936043" y="0"/>
                </a:lnTo>
                <a:lnTo>
                  <a:pt x="936043" y="936043"/>
                </a:lnTo>
                <a:lnTo>
                  <a:pt x="0" y="93604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7638672" y="5750327"/>
            <a:ext cx="892323" cy="911697"/>
          </a:xfrm>
          <a:custGeom>
            <a:avLst/>
            <a:gdLst/>
            <a:ahLst/>
            <a:cxnLst/>
            <a:rect r="r" b="b" t="t" l="l"/>
            <a:pathLst>
              <a:path h="911697" w="892323">
                <a:moveTo>
                  <a:pt x="0" y="0"/>
                </a:moveTo>
                <a:lnTo>
                  <a:pt x="892323" y="0"/>
                </a:lnTo>
                <a:lnTo>
                  <a:pt x="892323" y="911697"/>
                </a:lnTo>
                <a:lnTo>
                  <a:pt x="0" y="91169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12564330" y="5847055"/>
            <a:ext cx="829484" cy="814968"/>
          </a:xfrm>
          <a:custGeom>
            <a:avLst/>
            <a:gdLst/>
            <a:ahLst/>
            <a:cxnLst/>
            <a:rect r="r" b="b" t="t" l="l"/>
            <a:pathLst>
              <a:path h="814968" w="829484">
                <a:moveTo>
                  <a:pt x="0" y="0"/>
                </a:moveTo>
                <a:lnTo>
                  <a:pt x="829484" y="0"/>
                </a:lnTo>
                <a:lnTo>
                  <a:pt x="829484" y="814969"/>
                </a:lnTo>
                <a:lnTo>
                  <a:pt x="0" y="81496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5" id="55"/>
          <p:cNvSpPr txBox="true"/>
          <p:nvPr/>
        </p:nvSpPr>
        <p:spPr>
          <a:xfrm rot="0">
            <a:off x="1302487" y="8394802"/>
            <a:ext cx="4399602" cy="1471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Integrated am</a:t>
            </a:r>
            <a:r>
              <a:rPr lang="en-US" sz="17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ortization functionality helps calculate the gradual reduction of asset value or loan payments over time, ensuring precise financial tracking.</a:t>
            </a:r>
          </a:p>
          <a:p>
            <a:pPr algn="ctr">
              <a:lnSpc>
                <a:spcPts val="2380"/>
              </a:lnSpc>
            </a:pPr>
          </a:p>
        </p:txBody>
      </p:sp>
      <p:sp>
        <p:nvSpPr>
          <p:cNvPr name="TextBox 56" id="56"/>
          <p:cNvSpPr txBox="true"/>
          <p:nvPr/>
        </p:nvSpPr>
        <p:spPr>
          <a:xfrm rot="0">
            <a:off x="6366558" y="8423377"/>
            <a:ext cx="3733022" cy="1766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Cent</a:t>
            </a:r>
            <a:r>
              <a:rPr lang="en-US" sz="17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ralized storage for all business documents with easy access, version control, and backup, ensuring organized document handling and compliance.</a:t>
            </a:r>
          </a:p>
          <a:p>
            <a:pPr algn="ctr">
              <a:lnSpc>
                <a:spcPts val="2380"/>
              </a:lnSpc>
            </a:pPr>
          </a:p>
        </p:txBody>
      </p:sp>
      <p:sp>
        <p:nvSpPr>
          <p:cNvPr name="TextBox 57" id="57"/>
          <p:cNvSpPr txBox="true"/>
          <p:nvPr/>
        </p:nvSpPr>
        <p:spPr>
          <a:xfrm rot="0">
            <a:off x="1302487" y="7524301"/>
            <a:ext cx="3957767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Amortization Rate Calcualtion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6237063" y="7524301"/>
            <a:ext cx="3957767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Document Management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11034336" y="8481077"/>
            <a:ext cx="3957767" cy="1471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Automatical</a:t>
            </a:r>
            <a:r>
              <a:rPr lang="en-US" sz="17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ly applies correct tax rates based on the HSN (Harmonized System of Nomenclature) code, streamlining GST and duty calculations.</a:t>
            </a:r>
          </a:p>
          <a:p>
            <a:pPr algn="ctr">
              <a:lnSpc>
                <a:spcPts val="2380"/>
              </a:lnSpc>
            </a:pPr>
          </a:p>
        </p:txBody>
      </p:sp>
      <p:sp>
        <p:nvSpPr>
          <p:cNvPr name="TextBox 60" id="60"/>
          <p:cNvSpPr txBox="true"/>
          <p:nvPr/>
        </p:nvSpPr>
        <p:spPr>
          <a:xfrm rot="0">
            <a:off x="10748372" y="7524301"/>
            <a:ext cx="4819004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HSN Code/Chapter-Wise Auto Tax/Duty Control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1204434" y="3199010"/>
            <a:ext cx="4399602" cy="1471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Simplifies data entry with a single-entry mechanism that reduces duplication and e</a:t>
            </a:r>
            <a:r>
              <a:rPr lang="en-US" sz="17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rrors, making processes faster and more efficient.</a:t>
            </a:r>
          </a:p>
          <a:p>
            <a:pPr algn="ctr">
              <a:lnSpc>
                <a:spcPts val="2380"/>
              </a:lnSpc>
            </a:pPr>
          </a:p>
        </p:txBody>
      </p:sp>
      <p:sp>
        <p:nvSpPr>
          <p:cNvPr name="TextBox 62" id="62"/>
          <p:cNvSpPr txBox="true"/>
          <p:nvPr/>
        </p:nvSpPr>
        <p:spPr>
          <a:xfrm rot="0">
            <a:off x="6268505" y="3227585"/>
            <a:ext cx="3733022" cy="1471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Cust</a:t>
            </a:r>
            <a:r>
              <a:rPr lang="en-US" sz="17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omize the software by creating user-defined fields to capture specific information based on business requirements.</a:t>
            </a:r>
          </a:p>
          <a:p>
            <a:pPr algn="ctr">
              <a:lnSpc>
                <a:spcPts val="2380"/>
              </a:lnSpc>
            </a:pPr>
          </a:p>
        </p:txBody>
      </p:sp>
      <p:sp>
        <p:nvSpPr>
          <p:cNvPr name="TextBox 63" id="63"/>
          <p:cNvSpPr txBox="true"/>
          <p:nvPr/>
        </p:nvSpPr>
        <p:spPr>
          <a:xfrm rot="0">
            <a:off x="1204434" y="2328509"/>
            <a:ext cx="3957767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Single Entry </a:t>
            </a:r>
          </a:p>
          <a:p>
            <a:pPr algn="ctr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System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6139009" y="2328509"/>
            <a:ext cx="3957767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User Defined Field Creation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10883085" y="3285285"/>
            <a:ext cx="3957767" cy="1471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Automatic</a:t>
            </a:r>
            <a:r>
              <a:rPr lang="en-US" sz="17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calculations based on the Maximum Retail Price (MRP), ensuring accurate pricing and taxation for products.</a:t>
            </a:r>
          </a:p>
          <a:p>
            <a:pPr algn="ctr">
              <a:lnSpc>
                <a:spcPts val="2380"/>
              </a:lnSpc>
            </a:pPr>
          </a:p>
        </p:txBody>
      </p:sp>
      <p:sp>
        <p:nvSpPr>
          <p:cNvPr name="TextBox 66" id="66"/>
          <p:cNvSpPr txBox="true"/>
          <p:nvPr/>
        </p:nvSpPr>
        <p:spPr>
          <a:xfrm rot="0">
            <a:off x="10650318" y="2328509"/>
            <a:ext cx="4819004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MRP (Price) Based</a:t>
            </a:r>
          </a:p>
          <a:p>
            <a:pPr algn="ctr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Calculation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60577" y="311604"/>
            <a:ext cx="3389686" cy="3415392"/>
            <a:chOff x="0" y="0"/>
            <a:chExt cx="696717" cy="702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6547" y="0"/>
              <a:ext cx="683623" cy="702000"/>
            </a:xfrm>
            <a:custGeom>
              <a:avLst/>
              <a:gdLst/>
              <a:ahLst/>
              <a:cxnLst/>
              <a:rect r="r" b="b" t="t" l="l"/>
              <a:pathLst>
                <a:path h="702000" w="683623">
                  <a:moveTo>
                    <a:pt x="673005" y="380650"/>
                  </a:moveTo>
                  <a:lnTo>
                    <a:pt x="504134" y="672351"/>
                  </a:lnTo>
                  <a:cubicBezTo>
                    <a:pt x="493511" y="690701"/>
                    <a:pt x="473914" y="702000"/>
                    <a:pt x="452710" y="702000"/>
                  </a:cubicBezTo>
                  <a:lnTo>
                    <a:pt x="230912" y="702000"/>
                  </a:lnTo>
                  <a:cubicBezTo>
                    <a:pt x="209709" y="702000"/>
                    <a:pt x="190112" y="690701"/>
                    <a:pt x="179488" y="672351"/>
                  </a:cubicBezTo>
                  <a:lnTo>
                    <a:pt x="10618" y="380650"/>
                  </a:lnTo>
                  <a:cubicBezTo>
                    <a:pt x="0" y="362309"/>
                    <a:pt x="0" y="339691"/>
                    <a:pt x="10618" y="321351"/>
                  </a:cubicBezTo>
                  <a:lnTo>
                    <a:pt x="179488" y="29649"/>
                  </a:lnTo>
                  <a:cubicBezTo>
                    <a:pt x="190112" y="11299"/>
                    <a:pt x="209709" y="0"/>
                    <a:pt x="230912" y="0"/>
                  </a:cubicBezTo>
                  <a:lnTo>
                    <a:pt x="452710" y="0"/>
                  </a:lnTo>
                  <a:cubicBezTo>
                    <a:pt x="473914" y="0"/>
                    <a:pt x="493511" y="11299"/>
                    <a:pt x="504134" y="29649"/>
                  </a:cubicBezTo>
                  <a:lnTo>
                    <a:pt x="673005" y="321351"/>
                  </a:lnTo>
                  <a:cubicBezTo>
                    <a:pt x="683623" y="339691"/>
                    <a:pt x="683623" y="362309"/>
                    <a:pt x="673005" y="380650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14300" y="-47625"/>
              <a:ext cx="468117" cy="7496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true" rot="0">
            <a:off x="11648768" y="9648593"/>
            <a:ext cx="3421181" cy="3032021"/>
          </a:xfrm>
          <a:custGeom>
            <a:avLst/>
            <a:gdLst/>
            <a:ahLst/>
            <a:cxnLst/>
            <a:rect r="r" b="b" t="t" l="l"/>
            <a:pathLst>
              <a:path h="3032021" w="3421181">
                <a:moveTo>
                  <a:pt x="0" y="3032022"/>
                </a:moveTo>
                <a:lnTo>
                  <a:pt x="3421181" y="3032022"/>
                </a:lnTo>
                <a:lnTo>
                  <a:pt x="3421181" y="0"/>
                </a:lnTo>
                <a:lnTo>
                  <a:pt x="0" y="0"/>
                </a:lnTo>
                <a:lnTo>
                  <a:pt x="0" y="3032022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970866" y="5242355"/>
            <a:ext cx="16273838" cy="1902563"/>
            <a:chOff x="0" y="0"/>
            <a:chExt cx="4286114" cy="5010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286114" cy="501087"/>
            </a:xfrm>
            <a:custGeom>
              <a:avLst/>
              <a:gdLst/>
              <a:ahLst/>
              <a:cxnLst/>
              <a:rect r="r" b="b" t="t" l="l"/>
              <a:pathLst>
                <a:path h="501087" w="4286114">
                  <a:moveTo>
                    <a:pt x="47573" y="0"/>
                  </a:moveTo>
                  <a:lnTo>
                    <a:pt x="4238541" y="0"/>
                  </a:lnTo>
                  <a:cubicBezTo>
                    <a:pt x="4251158" y="0"/>
                    <a:pt x="4263258" y="5012"/>
                    <a:pt x="4272180" y="13934"/>
                  </a:cubicBezTo>
                  <a:cubicBezTo>
                    <a:pt x="4281101" y="22855"/>
                    <a:pt x="4286114" y="34956"/>
                    <a:pt x="4286114" y="47573"/>
                  </a:cubicBezTo>
                  <a:lnTo>
                    <a:pt x="4286114" y="453514"/>
                  </a:lnTo>
                  <a:cubicBezTo>
                    <a:pt x="4286114" y="466131"/>
                    <a:pt x="4281101" y="478231"/>
                    <a:pt x="4272180" y="487153"/>
                  </a:cubicBezTo>
                  <a:cubicBezTo>
                    <a:pt x="4263258" y="496074"/>
                    <a:pt x="4251158" y="501087"/>
                    <a:pt x="4238541" y="501087"/>
                  </a:cubicBezTo>
                  <a:lnTo>
                    <a:pt x="47573" y="501087"/>
                  </a:lnTo>
                  <a:cubicBezTo>
                    <a:pt x="34956" y="501087"/>
                    <a:pt x="22855" y="496074"/>
                    <a:pt x="13934" y="487153"/>
                  </a:cubicBezTo>
                  <a:cubicBezTo>
                    <a:pt x="5012" y="478231"/>
                    <a:pt x="0" y="466131"/>
                    <a:pt x="0" y="453514"/>
                  </a:cubicBezTo>
                  <a:lnTo>
                    <a:pt x="0" y="47573"/>
                  </a:lnTo>
                  <a:cubicBezTo>
                    <a:pt x="0" y="34956"/>
                    <a:pt x="5012" y="22855"/>
                    <a:pt x="13934" y="13934"/>
                  </a:cubicBezTo>
                  <a:cubicBezTo>
                    <a:pt x="22855" y="5012"/>
                    <a:pt x="34956" y="0"/>
                    <a:pt x="47573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4286114" cy="5487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2043338" y="5469248"/>
            <a:ext cx="1833367" cy="1833367"/>
          </a:xfrm>
          <a:custGeom>
            <a:avLst/>
            <a:gdLst/>
            <a:ahLst/>
            <a:cxnLst/>
            <a:rect r="r" b="b" t="t" l="l"/>
            <a:pathLst>
              <a:path h="1833367" w="1833367">
                <a:moveTo>
                  <a:pt x="0" y="0"/>
                </a:moveTo>
                <a:lnTo>
                  <a:pt x="1833368" y="0"/>
                </a:lnTo>
                <a:lnTo>
                  <a:pt x="1833368" y="1833367"/>
                </a:lnTo>
                <a:lnTo>
                  <a:pt x="0" y="18333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364687" y="5469248"/>
            <a:ext cx="1833367" cy="1833367"/>
          </a:xfrm>
          <a:custGeom>
            <a:avLst/>
            <a:gdLst/>
            <a:ahLst/>
            <a:cxnLst/>
            <a:rect r="r" b="b" t="t" l="l"/>
            <a:pathLst>
              <a:path h="1833367" w="1833367">
                <a:moveTo>
                  <a:pt x="0" y="0"/>
                </a:moveTo>
                <a:lnTo>
                  <a:pt x="1833367" y="0"/>
                </a:lnTo>
                <a:lnTo>
                  <a:pt x="1833367" y="1833367"/>
                </a:lnTo>
                <a:lnTo>
                  <a:pt x="0" y="18333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204013" y="5469248"/>
            <a:ext cx="1833367" cy="1833367"/>
          </a:xfrm>
          <a:custGeom>
            <a:avLst/>
            <a:gdLst/>
            <a:ahLst/>
            <a:cxnLst/>
            <a:rect r="r" b="b" t="t" l="l"/>
            <a:pathLst>
              <a:path h="1833367" w="1833367">
                <a:moveTo>
                  <a:pt x="0" y="0"/>
                </a:moveTo>
                <a:lnTo>
                  <a:pt x="1833367" y="0"/>
                </a:lnTo>
                <a:lnTo>
                  <a:pt x="1833367" y="1833367"/>
                </a:lnTo>
                <a:lnTo>
                  <a:pt x="0" y="18333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-3980252" y="-813230"/>
            <a:ext cx="6592069" cy="5665059"/>
            <a:chOff x="0" y="0"/>
            <a:chExt cx="812800" cy="6985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7668" y="0"/>
              <a:ext cx="797465" cy="698500"/>
            </a:xfrm>
            <a:custGeom>
              <a:avLst/>
              <a:gdLst/>
              <a:ahLst/>
              <a:cxnLst/>
              <a:rect r="r" b="b" t="t" l="l"/>
              <a:pathLst>
                <a:path h="698500" w="797465">
                  <a:moveTo>
                    <a:pt x="785051" y="383764"/>
                  </a:moveTo>
                  <a:lnTo>
                    <a:pt x="622013" y="663986"/>
                  </a:lnTo>
                  <a:cubicBezTo>
                    <a:pt x="609580" y="685354"/>
                    <a:pt x="586723" y="698500"/>
                    <a:pt x="562001" y="698500"/>
                  </a:cubicBezTo>
                  <a:lnTo>
                    <a:pt x="235463" y="698500"/>
                  </a:lnTo>
                  <a:cubicBezTo>
                    <a:pt x="210741" y="698500"/>
                    <a:pt x="187884" y="685354"/>
                    <a:pt x="175451" y="663986"/>
                  </a:cubicBezTo>
                  <a:lnTo>
                    <a:pt x="12413" y="383764"/>
                  </a:lnTo>
                  <a:cubicBezTo>
                    <a:pt x="0" y="362429"/>
                    <a:pt x="0" y="336071"/>
                    <a:pt x="12413" y="314736"/>
                  </a:cubicBezTo>
                  <a:lnTo>
                    <a:pt x="175451" y="34514"/>
                  </a:lnTo>
                  <a:cubicBezTo>
                    <a:pt x="187884" y="13146"/>
                    <a:pt x="210741" y="0"/>
                    <a:pt x="235463" y="0"/>
                  </a:cubicBezTo>
                  <a:lnTo>
                    <a:pt x="562001" y="0"/>
                  </a:lnTo>
                  <a:cubicBezTo>
                    <a:pt x="586723" y="0"/>
                    <a:pt x="609580" y="13146"/>
                    <a:pt x="622013" y="34514"/>
                  </a:cubicBezTo>
                  <a:lnTo>
                    <a:pt x="785051" y="314736"/>
                  </a:lnTo>
                  <a:cubicBezTo>
                    <a:pt x="797464" y="336071"/>
                    <a:pt x="797464" y="362429"/>
                    <a:pt x="785051" y="383764"/>
                  </a:cubicBezTo>
                  <a:close/>
                </a:path>
              </a:pathLst>
            </a:custGeom>
            <a:solidFill>
              <a:srgbClr val="F48924"/>
            </a:solidFill>
            <a:ln cap="rnd">
              <a:noFill/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2556982" y="5469248"/>
            <a:ext cx="1448776" cy="1448776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8924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7396308" y="5469248"/>
            <a:ext cx="1448776" cy="1448776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8924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-2104488" y="-1799962"/>
            <a:ext cx="3859024" cy="3342880"/>
          </a:xfrm>
          <a:custGeom>
            <a:avLst/>
            <a:gdLst/>
            <a:ahLst/>
            <a:cxnLst/>
            <a:rect r="r" b="b" t="t" l="l"/>
            <a:pathLst>
              <a:path h="3342880" w="3859024">
                <a:moveTo>
                  <a:pt x="0" y="0"/>
                </a:moveTo>
                <a:lnTo>
                  <a:pt x="3859024" y="0"/>
                </a:lnTo>
                <a:lnTo>
                  <a:pt x="3859024" y="3342880"/>
                </a:lnTo>
                <a:lnTo>
                  <a:pt x="0" y="33428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16673200" y="7394343"/>
            <a:ext cx="3741886" cy="4354195"/>
            <a:chOff x="0" y="0"/>
            <a:chExt cx="6985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9219"/>
              <a:ext cx="698500" cy="794363"/>
            </a:xfrm>
            <a:custGeom>
              <a:avLst/>
              <a:gdLst/>
              <a:ahLst/>
              <a:cxnLst/>
              <a:rect r="r" b="b" t="t" l="l"/>
              <a:pathLst>
                <a:path h="794363" w="698500">
                  <a:moveTo>
                    <a:pt x="390745" y="14923"/>
                  </a:moveTo>
                  <a:lnTo>
                    <a:pt x="657005" y="169839"/>
                  </a:lnTo>
                  <a:cubicBezTo>
                    <a:pt x="682696" y="184786"/>
                    <a:pt x="698500" y="212266"/>
                    <a:pt x="698500" y="241988"/>
                  </a:cubicBezTo>
                  <a:lnTo>
                    <a:pt x="698500" y="552374"/>
                  </a:lnTo>
                  <a:cubicBezTo>
                    <a:pt x="698500" y="582096"/>
                    <a:pt x="682696" y="609576"/>
                    <a:pt x="657005" y="624523"/>
                  </a:cubicBezTo>
                  <a:lnTo>
                    <a:pt x="390745" y="779439"/>
                  </a:lnTo>
                  <a:cubicBezTo>
                    <a:pt x="365094" y="794362"/>
                    <a:pt x="333406" y="794362"/>
                    <a:pt x="307755" y="779439"/>
                  </a:cubicBezTo>
                  <a:lnTo>
                    <a:pt x="41495" y="624523"/>
                  </a:lnTo>
                  <a:cubicBezTo>
                    <a:pt x="15804" y="609576"/>
                    <a:pt x="0" y="582096"/>
                    <a:pt x="0" y="552374"/>
                  </a:cubicBezTo>
                  <a:lnTo>
                    <a:pt x="0" y="241988"/>
                  </a:lnTo>
                  <a:cubicBezTo>
                    <a:pt x="0" y="212266"/>
                    <a:pt x="15804" y="184786"/>
                    <a:pt x="41495" y="169839"/>
                  </a:cubicBezTo>
                  <a:lnTo>
                    <a:pt x="307755" y="14923"/>
                  </a:lnTo>
                  <a:cubicBezTo>
                    <a:pt x="333406" y="0"/>
                    <a:pt x="365094" y="0"/>
                    <a:pt x="390745" y="14923"/>
                  </a:cubicBezTo>
                  <a:close/>
                </a:path>
              </a:pathLst>
            </a:custGeom>
            <a:solidFill>
              <a:srgbClr val="243B55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92075"/>
              <a:ext cx="698500" cy="581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2235634" y="5469248"/>
            <a:ext cx="1448776" cy="1448776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8924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-1451959" y="668810"/>
            <a:ext cx="3297214" cy="2833543"/>
            <a:chOff x="0" y="0"/>
            <a:chExt cx="812800" cy="6985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4058" y="0"/>
              <a:ext cx="804684" cy="698500"/>
            </a:xfrm>
            <a:custGeom>
              <a:avLst/>
              <a:gdLst/>
              <a:ahLst/>
              <a:cxnLst/>
              <a:rect r="r" b="b" t="t" l="l"/>
              <a:pathLst>
                <a:path h="698500" w="804684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31" id="31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2" id="32"/>
          <p:cNvSpPr/>
          <p:nvPr/>
        </p:nvSpPr>
        <p:spPr>
          <a:xfrm flipH="false" flipV="false" rot="0">
            <a:off x="2885080" y="5855077"/>
            <a:ext cx="792580" cy="721248"/>
          </a:xfrm>
          <a:custGeom>
            <a:avLst/>
            <a:gdLst/>
            <a:ahLst/>
            <a:cxnLst/>
            <a:rect r="r" b="b" t="t" l="l"/>
            <a:pathLst>
              <a:path h="721248" w="792580">
                <a:moveTo>
                  <a:pt x="0" y="0"/>
                </a:moveTo>
                <a:lnTo>
                  <a:pt x="792581" y="0"/>
                </a:lnTo>
                <a:lnTo>
                  <a:pt x="792581" y="721248"/>
                </a:lnTo>
                <a:lnTo>
                  <a:pt x="0" y="7212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7607148" y="9944100"/>
            <a:ext cx="1177504" cy="797759"/>
          </a:xfrm>
          <a:custGeom>
            <a:avLst/>
            <a:gdLst/>
            <a:ahLst/>
            <a:cxnLst/>
            <a:rect r="r" b="b" t="t" l="l"/>
            <a:pathLst>
              <a:path h="797759" w="1177504">
                <a:moveTo>
                  <a:pt x="0" y="0"/>
                </a:moveTo>
                <a:lnTo>
                  <a:pt x="1177505" y="0"/>
                </a:lnTo>
                <a:lnTo>
                  <a:pt x="1177505" y="797759"/>
                </a:lnTo>
                <a:lnTo>
                  <a:pt x="0" y="7977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-213076" y="696051"/>
            <a:ext cx="2058331" cy="542885"/>
          </a:xfrm>
          <a:custGeom>
            <a:avLst/>
            <a:gdLst/>
            <a:ahLst/>
            <a:cxnLst/>
            <a:rect r="r" b="b" t="t" l="l"/>
            <a:pathLst>
              <a:path h="542885" w="2058331">
                <a:moveTo>
                  <a:pt x="0" y="0"/>
                </a:moveTo>
                <a:lnTo>
                  <a:pt x="2058331" y="0"/>
                </a:lnTo>
                <a:lnTo>
                  <a:pt x="2058331" y="542884"/>
                </a:lnTo>
                <a:lnTo>
                  <a:pt x="0" y="5428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5" id="35"/>
          <p:cNvGrpSpPr/>
          <p:nvPr/>
        </p:nvGrpSpPr>
        <p:grpSpPr>
          <a:xfrm rot="0">
            <a:off x="2803175" y="16211"/>
            <a:ext cx="16273838" cy="1902563"/>
            <a:chOff x="0" y="0"/>
            <a:chExt cx="4286114" cy="501087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4286114" cy="501087"/>
            </a:xfrm>
            <a:custGeom>
              <a:avLst/>
              <a:gdLst/>
              <a:ahLst/>
              <a:cxnLst/>
              <a:rect r="r" b="b" t="t" l="l"/>
              <a:pathLst>
                <a:path h="501087" w="4286114">
                  <a:moveTo>
                    <a:pt x="47573" y="0"/>
                  </a:moveTo>
                  <a:lnTo>
                    <a:pt x="4238541" y="0"/>
                  </a:lnTo>
                  <a:cubicBezTo>
                    <a:pt x="4251158" y="0"/>
                    <a:pt x="4263258" y="5012"/>
                    <a:pt x="4272180" y="13934"/>
                  </a:cubicBezTo>
                  <a:cubicBezTo>
                    <a:pt x="4281101" y="22855"/>
                    <a:pt x="4286114" y="34956"/>
                    <a:pt x="4286114" y="47573"/>
                  </a:cubicBezTo>
                  <a:lnTo>
                    <a:pt x="4286114" y="453514"/>
                  </a:lnTo>
                  <a:cubicBezTo>
                    <a:pt x="4286114" y="466131"/>
                    <a:pt x="4281101" y="478231"/>
                    <a:pt x="4272180" y="487153"/>
                  </a:cubicBezTo>
                  <a:cubicBezTo>
                    <a:pt x="4263258" y="496074"/>
                    <a:pt x="4251158" y="501087"/>
                    <a:pt x="4238541" y="501087"/>
                  </a:cubicBezTo>
                  <a:lnTo>
                    <a:pt x="47573" y="501087"/>
                  </a:lnTo>
                  <a:cubicBezTo>
                    <a:pt x="34956" y="501087"/>
                    <a:pt x="22855" y="496074"/>
                    <a:pt x="13934" y="487153"/>
                  </a:cubicBezTo>
                  <a:cubicBezTo>
                    <a:pt x="5012" y="478231"/>
                    <a:pt x="0" y="466131"/>
                    <a:pt x="0" y="453514"/>
                  </a:cubicBezTo>
                  <a:lnTo>
                    <a:pt x="0" y="47573"/>
                  </a:lnTo>
                  <a:cubicBezTo>
                    <a:pt x="0" y="34956"/>
                    <a:pt x="5012" y="22855"/>
                    <a:pt x="13934" y="13934"/>
                  </a:cubicBezTo>
                  <a:cubicBezTo>
                    <a:pt x="22855" y="5012"/>
                    <a:pt x="34956" y="0"/>
                    <a:pt x="47573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47625"/>
              <a:ext cx="4286114" cy="5487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8" id="38"/>
          <p:cNvSpPr/>
          <p:nvPr/>
        </p:nvSpPr>
        <p:spPr>
          <a:xfrm flipH="false" flipV="false" rot="0">
            <a:off x="14139270" y="185933"/>
            <a:ext cx="1833367" cy="1833367"/>
          </a:xfrm>
          <a:custGeom>
            <a:avLst/>
            <a:gdLst/>
            <a:ahLst/>
            <a:cxnLst/>
            <a:rect r="r" b="b" t="t" l="l"/>
            <a:pathLst>
              <a:path h="1833367" w="1833367">
                <a:moveTo>
                  <a:pt x="0" y="0"/>
                </a:moveTo>
                <a:lnTo>
                  <a:pt x="1833367" y="0"/>
                </a:lnTo>
                <a:lnTo>
                  <a:pt x="1833367" y="1833367"/>
                </a:lnTo>
                <a:lnTo>
                  <a:pt x="0" y="18333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4293304" y="290708"/>
            <a:ext cx="1833367" cy="1833367"/>
          </a:xfrm>
          <a:custGeom>
            <a:avLst/>
            <a:gdLst/>
            <a:ahLst/>
            <a:cxnLst/>
            <a:rect r="r" b="b" t="t" l="l"/>
            <a:pathLst>
              <a:path h="1833367" w="1833367">
                <a:moveTo>
                  <a:pt x="0" y="0"/>
                </a:moveTo>
                <a:lnTo>
                  <a:pt x="1833368" y="0"/>
                </a:lnTo>
                <a:lnTo>
                  <a:pt x="1833368" y="1833367"/>
                </a:lnTo>
                <a:lnTo>
                  <a:pt x="0" y="18333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9037380" y="252214"/>
            <a:ext cx="1833367" cy="1833367"/>
          </a:xfrm>
          <a:custGeom>
            <a:avLst/>
            <a:gdLst/>
            <a:ahLst/>
            <a:cxnLst/>
            <a:rect r="r" b="b" t="t" l="l"/>
            <a:pathLst>
              <a:path h="1833367" w="1833367">
                <a:moveTo>
                  <a:pt x="0" y="0"/>
                </a:moveTo>
                <a:lnTo>
                  <a:pt x="1833367" y="0"/>
                </a:lnTo>
                <a:lnTo>
                  <a:pt x="1833367" y="1833367"/>
                </a:lnTo>
                <a:lnTo>
                  <a:pt x="0" y="18333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1" id="41"/>
          <p:cNvGrpSpPr/>
          <p:nvPr/>
        </p:nvGrpSpPr>
        <p:grpSpPr>
          <a:xfrm rot="0">
            <a:off x="4388554" y="290708"/>
            <a:ext cx="1448776" cy="1448776"/>
            <a:chOff x="0" y="0"/>
            <a:chExt cx="812800" cy="8128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8924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43" id="43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9132630" y="243105"/>
            <a:ext cx="1448776" cy="1448776"/>
            <a:chOff x="0" y="0"/>
            <a:chExt cx="812800" cy="8128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8924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46" id="46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7" id="47"/>
          <p:cNvGrpSpPr/>
          <p:nvPr/>
        </p:nvGrpSpPr>
        <p:grpSpPr>
          <a:xfrm rot="0">
            <a:off x="14162456" y="243105"/>
            <a:ext cx="1448776" cy="1448776"/>
            <a:chOff x="0" y="0"/>
            <a:chExt cx="812800" cy="812800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8924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49" id="49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0" id="50"/>
          <p:cNvSpPr/>
          <p:nvPr/>
        </p:nvSpPr>
        <p:spPr>
          <a:xfrm flipH="false" flipV="false" rot="0">
            <a:off x="4738960" y="572174"/>
            <a:ext cx="736070" cy="942169"/>
          </a:xfrm>
          <a:custGeom>
            <a:avLst/>
            <a:gdLst/>
            <a:ahLst/>
            <a:cxnLst/>
            <a:rect r="r" b="b" t="t" l="l"/>
            <a:pathLst>
              <a:path h="942169" w="736070">
                <a:moveTo>
                  <a:pt x="0" y="0"/>
                </a:moveTo>
                <a:lnTo>
                  <a:pt x="736070" y="0"/>
                </a:lnTo>
                <a:lnTo>
                  <a:pt x="736070" y="942169"/>
                </a:lnTo>
                <a:lnTo>
                  <a:pt x="0" y="9421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9540567" y="629147"/>
            <a:ext cx="632901" cy="733798"/>
          </a:xfrm>
          <a:custGeom>
            <a:avLst/>
            <a:gdLst/>
            <a:ahLst/>
            <a:cxnLst/>
            <a:rect r="r" b="b" t="t" l="l"/>
            <a:pathLst>
              <a:path h="733798" w="632901">
                <a:moveTo>
                  <a:pt x="0" y="0"/>
                </a:moveTo>
                <a:lnTo>
                  <a:pt x="632902" y="0"/>
                </a:lnTo>
                <a:lnTo>
                  <a:pt x="632902" y="733798"/>
                </a:lnTo>
                <a:lnTo>
                  <a:pt x="0" y="73379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14485638" y="668810"/>
            <a:ext cx="817334" cy="790771"/>
          </a:xfrm>
          <a:custGeom>
            <a:avLst/>
            <a:gdLst/>
            <a:ahLst/>
            <a:cxnLst/>
            <a:rect r="r" b="b" t="t" l="l"/>
            <a:pathLst>
              <a:path h="790771" w="817334">
                <a:moveTo>
                  <a:pt x="0" y="0"/>
                </a:moveTo>
                <a:lnTo>
                  <a:pt x="817334" y="0"/>
                </a:lnTo>
                <a:lnTo>
                  <a:pt x="817334" y="790771"/>
                </a:lnTo>
                <a:lnTo>
                  <a:pt x="0" y="79077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7712496" y="5767569"/>
            <a:ext cx="827923" cy="896263"/>
          </a:xfrm>
          <a:custGeom>
            <a:avLst/>
            <a:gdLst/>
            <a:ahLst/>
            <a:cxnLst/>
            <a:rect r="r" b="b" t="t" l="l"/>
            <a:pathLst>
              <a:path h="896263" w="827923">
                <a:moveTo>
                  <a:pt x="0" y="0"/>
                </a:moveTo>
                <a:lnTo>
                  <a:pt x="827922" y="0"/>
                </a:lnTo>
                <a:lnTo>
                  <a:pt x="827922" y="896263"/>
                </a:lnTo>
                <a:lnTo>
                  <a:pt x="0" y="89626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12508270" y="5711689"/>
            <a:ext cx="885493" cy="952143"/>
          </a:xfrm>
          <a:custGeom>
            <a:avLst/>
            <a:gdLst/>
            <a:ahLst/>
            <a:cxnLst/>
            <a:rect r="r" b="b" t="t" l="l"/>
            <a:pathLst>
              <a:path h="952143" w="885493">
                <a:moveTo>
                  <a:pt x="0" y="0"/>
                </a:moveTo>
                <a:lnTo>
                  <a:pt x="885494" y="0"/>
                </a:lnTo>
                <a:lnTo>
                  <a:pt x="885494" y="952143"/>
                </a:lnTo>
                <a:lnTo>
                  <a:pt x="0" y="95214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5" id="55"/>
          <p:cNvSpPr txBox="true"/>
          <p:nvPr/>
        </p:nvSpPr>
        <p:spPr>
          <a:xfrm rot="0">
            <a:off x="1302487" y="8394802"/>
            <a:ext cx="4399602" cy="1176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Integrate ba</a:t>
            </a:r>
            <a:r>
              <a:rPr lang="en-US" sz="17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rcode and QR code scanning for faster product identification, inventory tracking, and streamlined order processing.</a:t>
            </a:r>
          </a:p>
          <a:p>
            <a:pPr algn="ctr">
              <a:lnSpc>
                <a:spcPts val="2380"/>
              </a:lnSpc>
            </a:pPr>
          </a:p>
        </p:txBody>
      </p:sp>
      <p:sp>
        <p:nvSpPr>
          <p:cNvPr name="TextBox 56" id="56"/>
          <p:cNvSpPr txBox="true"/>
          <p:nvPr/>
        </p:nvSpPr>
        <p:spPr>
          <a:xfrm rot="0">
            <a:off x="6366558" y="8423377"/>
            <a:ext cx="3733022" cy="1471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Gene</a:t>
            </a:r>
            <a:r>
              <a:rPr lang="en-US" sz="17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rate reports and documents in PDF format and export data seamlessly to MS Word and MS Excel for further editing or sharing.</a:t>
            </a:r>
          </a:p>
          <a:p>
            <a:pPr algn="ctr">
              <a:lnSpc>
                <a:spcPts val="2380"/>
              </a:lnSpc>
            </a:pPr>
          </a:p>
        </p:txBody>
      </p:sp>
      <p:sp>
        <p:nvSpPr>
          <p:cNvPr name="TextBox 57" id="57"/>
          <p:cNvSpPr txBox="true"/>
          <p:nvPr/>
        </p:nvSpPr>
        <p:spPr>
          <a:xfrm rot="0">
            <a:off x="1302487" y="7524301"/>
            <a:ext cx="3957767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Barcode &amp; QR Code Integration/Recognition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6237063" y="7524301"/>
            <a:ext cx="3957767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Document &amp; Report Generation in PDF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11034336" y="8467276"/>
            <a:ext cx="3957767" cy="1471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Manage inventory at each process level (purchase, production) with support for multiple units of measurement, ensuring accuracy and control.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10738847" y="7524301"/>
            <a:ext cx="5224266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Inventory Management </a:t>
            </a:r>
          </a:p>
          <a:p>
            <a:pPr algn="ctr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(Process-Wise with Multi-UOM)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3062386" y="3065660"/>
            <a:ext cx="4399602" cy="1176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Assign user-specific roles and permissions with detailed log management to track changes and </a:t>
            </a:r>
            <a:r>
              <a:rPr lang="en-US" sz="17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maintain security and control over sensitive data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8126457" y="3094235"/>
            <a:ext cx="3733022" cy="1176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G</a:t>
            </a:r>
            <a:r>
              <a:rPr lang="en-US" sz="17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enerate and manage e-invoices and e-way bills, either manually or via Web API integration, to comply with government regulations effortlessly.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3062386" y="2195159"/>
            <a:ext cx="3957767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User-Wise Access Rights with Log Management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7996961" y="2195159"/>
            <a:ext cx="3957767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E-Invoice &amp; E-Way Bill Integration 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12741037" y="3151935"/>
            <a:ext cx="4098542" cy="1471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Supports</a:t>
            </a:r>
            <a:r>
              <a:rPr lang="en-US" sz="17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multiple units of measurement (e.g., weight, volume, length) for inventory management, ensuring accuracy in transactions &amp; reporting.</a:t>
            </a:r>
          </a:p>
          <a:p>
            <a:pPr algn="ctr">
              <a:lnSpc>
                <a:spcPts val="2380"/>
              </a:lnSpc>
            </a:pPr>
          </a:p>
        </p:txBody>
      </p:sp>
      <p:sp>
        <p:nvSpPr>
          <p:cNvPr name="TextBox 66" id="66"/>
          <p:cNvSpPr txBox="true"/>
          <p:nvPr/>
        </p:nvSpPr>
        <p:spPr>
          <a:xfrm rot="0">
            <a:off x="12508270" y="2195159"/>
            <a:ext cx="4819004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Multiple Units of </a:t>
            </a:r>
          </a:p>
          <a:p>
            <a:pPr algn="ctr">
              <a:lnSpc>
                <a:spcPts val="2999"/>
              </a:lnSpc>
            </a:pPr>
            <a:r>
              <a:rPr lang="en-US" sz="2499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Measurement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DAGyAlQaAoE</dc:identifier>
  <dcterms:modified xsi:type="dcterms:W3CDTF">2011-08-01T06:04:30Z</dcterms:modified>
  <cp:revision>1</cp:revision>
  <dc:title>SKY ERP GST PLUS - Presentation</dc:title>
</cp:coreProperties>
</file>